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B3F"/>
    <a:srgbClr val="9A8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AE04-AD66-6C45-A36B-BA14FE45F3FC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D293-E68F-C742-89E1-D42048888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0B349BA-E4BF-4E38-806E-A49EB79B611A}"/>
              </a:ext>
            </a:extLst>
          </p:cNvPr>
          <p:cNvSpPr/>
          <p:nvPr/>
        </p:nvSpPr>
        <p:spPr>
          <a:xfrm>
            <a:off x="1000545" y="1046143"/>
            <a:ext cx="906813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796B3F"/>
                </a:solidFill>
              </a:rPr>
              <a:t>1997: </a:t>
            </a:r>
            <a:r>
              <a:rPr lang="sl-SI" sz="2400" b="1" dirty="0" err="1">
                <a:solidFill>
                  <a:srgbClr val="796B3F"/>
                </a:solidFill>
              </a:rPr>
              <a:t>Healthy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dirty="0" err="1">
                <a:solidFill>
                  <a:srgbClr val="796B3F"/>
                </a:solidFill>
              </a:rPr>
              <a:t>ageing</a:t>
            </a:r>
            <a:r>
              <a:rPr lang="sl-SI" sz="2400" b="1" dirty="0">
                <a:solidFill>
                  <a:srgbClr val="796B3F"/>
                </a:solidFill>
              </a:rPr>
              <a:t> - WHO definicija  </a:t>
            </a:r>
          </a:p>
          <a:p>
            <a:endParaRPr lang="sl-SI" sz="2400" b="1" dirty="0">
              <a:solidFill>
                <a:srgbClr val="002060"/>
              </a:solidFill>
            </a:endParaRPr>
          </a:p>
          <a:p>
            <a:endParaRPr lang="sl-SI" sz="2400" b="1" dirty="0">
              <a:solidFill>
                <a:srgbClr val="796B3F"/>
              </a:solidFill>
            </a:endParaRPr>
          </a:p>
          <a:p>
            <a:r>
              <a:rPr lang="sl-SI" sz="2400" dirty="0">
                <a:solidFill>
                  <a:srgbClr val="796B3F"/>
                </a:solidFill>
              </a:rPr>
              <a:t>..</a:t>
            </a:r>
            <a:r>
              <a:rPr lang="en-US" sz="2400" dirty="0">
                <a:solidFill>
                  <a:srgbClr val="796B3F"/>
                </a:solidFill>
              </a:rPr>
              <a:t>the process of developing and maintaining the functional ability that enables well-being in older age</a:t>
            </a:r>
            <a:r>
              <a:rPr lang="sl-SI" sz="2400" dirty="0">
                <a:solidFill>
                  <a:srgbClr val="796B3F"/>
                </a:solidFill>
              </a:rPr>
              <a:t>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300" dirty="0">
              <a:solidFill>
                <a:srgbClr val="796B3F"/>
              </a:solidFill>
            </a:endParaRPr>
          </a:p>
          <a:p>
            <a:endParaRPr lang="sl-SI" sz="2400" dirty="0">
              <a:solidFill>
                <a:srgbClr val="796B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796B3F"/>
                </a:solidFill>
              </a:rPr>
              <a:t>Nujne strategije za prilagojeno okolje, zdravstveni sistem in ustanove za dolgotrajno oskrbo; nujni novi koncepti za aktivnejšo vlogo starejših in za uspešno medgeneracijsko sožitje.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796B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796B3F"/>
                </a:solidFill>
              </a:rPr>
              <a:t>Nujne raziskave o zdravem staranju ter vzrokih in ukrepih, ki vplivajo nanj.</a:t>
            </a:r>
            <a:r>
              <a:rPr lang="en-US" dirty="0">
                <a:solidFill>
                  <a:srgbClr val="796B3F"/>
                </a:solidFill>
              </a:rPr>
              <a:t> </a:t>
            </a:r>
            <a:endParaRPr lang="sl-SI" sz="2400" dirty="0">
              <a:solidFill>
                <a:srgbClr val="796B3F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9C891721-4C87-4553-B1C5-D06BFCBDBF01}"/>
              </a:ext>
            </a:extLst>
          </p:cNvPr>
          <p:cNvSpPr/>
          <p:nvPr/>
        </p:nvSpPr>
        <p:spPr>
          <a:xfrm>
            <a:off x="5524072" y="5713406"/>
            <a:ext cx="4544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/>
              <a:t>World Health Organization</a:t>
            </a:r>
            <a:r>
              <a:rPr lang="sl-SI" sz="1200" dirty="0"/>
              <a:t> 2015. </a:t>
            </a:r>
            <a:r>
              <a:rPr lang="en-US" sz="1200" i="1" dirty="0"/>
              <a:t>World report on ageing and health</a:t>
            </a:r>
            <a:r>
              <a:rPr lang="sl-SI" sz="1200" i="1" dirty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1437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8801B9B6-1C5F-4548-A1C9-DAF86CD4FED3}"/>
              </a:ext>
            </a:extLst>
          </p:cNvPr>
          <p:cNvSpPr/>
          <p:nvPr/>
        </p:nvSpPr>
        <p:spPr>
          <a:xfrm>
            <a:off x="2342415" y="1138132"/>
            <a:ext cx="66883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300" dirty="0">
                <a:solidFill>
                  <a:srgbClr val="796B3F"/>
                </a:solidFill>
              </a:rPr>
              <a:t>Zdravo staranje – kako ga merimo (</a:t>
            </a:r>
            <a:r>
              <a:rPr lang="sl-SI" sz="2300" i="1" dirty="0">
                <a:solidFill>
                  <a:srgbClr val="796B3F"/>
                </a:solidFill>
              </a:rPr>
              <a:t>katere parametre</a:t>
            </a:r>
            <a:r>
              <a:rPr lang="sl-SI" sz="2300" dirty="0">
                <a:solidFill>
                  <a:srgbClr val="796B3F"/>
                </a:solidFill>
              </a:rPr>
              <a:t>)?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5CA461C-DD9B-46EB-9F48-BE07FD73BCEE}"/>
              </a:ext>
            </a:extLst>
          </p:cNvPr>
          <p:cNvSpPr/>
          <p:nvPr/>
        </p:nvSpPr>
        <p:spPr>
          <a:xfrm>
            <a:off x="1260297" y="2497563"/>
            <a:ext cx="3866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u="sng" dirty="0">
                <a:solidFill>
                  <a:srgbClr val="796B3F"/>
                </a:solidFill>
              </a:rPr>
              <a:t>Parametri </a:t>
            </a:r>
            <a:r>
              <a:rPr lang="sl-SI" u="sng" dirty="0">
                <a:solidFill>
                  <a:srgbClr val="796B3F"/>
                </a:solidFill>
              </a:rPr>
              <a:t>(po pogostosti):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solidFill>
                  <a:srgbClr val="796B3F"/>
                </a:solidFill>
              </a:rPr>
              <a:t>Funkcionalna sposobnost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solidFill>
                  <a:srgbClr val="796B3F"/>
                </a:solidFill>
              </a:rPr>
              <a:t>Kognitivne funkcije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solidFill>
                  <a:srgbClr val="796B3F"/>
                </a:solidFill>
              </a:rPr>
              <a:t>Bolezni/prizadetost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solidFill>
                  <a:srgbClr val="796B3F"/>
                </a:solidFill>
              </a:rPr>
              <a:t>Psihološko stanje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solidFill>
                  <a:srgbClr val="796B3F"/>
                </a:solidFill>
              </a:rPr>
              <a:t>Socialna vpetost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6F86616-E363-449B-B58F-A6DB9138B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87" t="38406" r="23532" b="32753"/>
          <a:stretch/>
        </p:blipFill>
        <p:spPr>
          <a:xfrm>
            <a:off x="5741817" y="2306396"/>
            <a:ext cx="3825879" cy="2226170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ECA01C27-0BA9-4FAA-AC26-82058A88EA5D}"/>
              </a:ext>
            </a:extLst>
          </p:cNvPr>
          <p:cNvSpPr/>
          <p:nvPr/>
        </p:nvSpPr>
        <p:spPr>
          <a:xfrm>
            <a:off x="5928189" y="4305180"/>
            <a:ext cx="452063" cy="2273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08A1503-59EB-427D-A299-D9C07C41827E}"/>
              </a:ext>
            </a:extLst>
          </p:cNvPr>
          <p:cNvSpPr/>
          <p:nvPr/>
        </p:nvSpPr>
        <p:spPr>
          <a:xfrm>
            <a:off x="3995677" y="57912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dirty="0" err="1">
                <a:solidFill>
                  <a:srgbClr val="002060"/>
                </a:solidFill>
              </a:rPr>
              <a:t>Lu</a:t>
            </a:r>
            <a:r>
              <a:rPr lang="sl-SI" sz="1200" dirty="0">
                <a:solidFill>
                  <a:srgbClr val="002060"/>
                </a:solidFill>
              </a:rPr>
              <a:t> W et </a:t>
            </a:r>
            <a:r>
              <a:rPr lang="sl-SI" sz="1200" dirty="0" err="1">
                <a:solidFill>
                  <a:srgbClr val="002060"/>
                </a:solidFill>
              </a:rPr>
              <a:t>al</a:t>
            </a:r>
            <a:r>
              <a:rPr lang="sl-SI" sz="1200" dirty="0">
                <a:solidFill>
                  <a:srgbClr val="002060"/>
                </a:solidFill>
              </a:rPr>
              <a:t>. </a:t>
            </a:r>
            <a:r>
              <a:rPr lang="sl-SI" sz="1200" dirty="0" err="1">
                <a:solidFill>
                  <a:srgbClr val="002060"/>
                </a:solidFill>
              </a:rPr>
              <a:t>Domains</a:t>
            </a:r>
            <a:r>
              <a:rPr lang="sl-SI" sz="1200" dirty="0">
                <a:solidFill>
                  <a:srgbClr val="002060"/>
                </a:solidFill>
              </a:rPr>
              <a:t> </a:t>
            </a:r>
            <a:r>
              <a:rPr lang="sl-SI" sz="1200" dirty="0" err="1">
                <a:solidFill>
                  <a:srgbClr val="002060"/>
                </a:solidFill>
              </a:rPr>
              <a:t>and</a:t>
            </a:r>
            <a:r>
              <a:rPr lang="sl-SI" sz="1200" dirty="0">
                <a:solidFill>
                  <a:srgbClr val="002060"/>
                </a:solidFill>
              </a:rPr>
              <a:t> </a:t>
            </a:r>
            <a:r>
              <a:rPr lang="sl-SI" sz="1200" dirty="0" err="1">
                <a:solidFill>
                  <a:srgbClr val="002060"/>
                </a:solidFill>
              </a:rPr>
              <a:t>measurements</a:t>
            </a:r>
            <a:r>
              <a:rPr lang="sl-SI" sz="1200" dirty="0">
                <a:solidFill>
                  <a:srgbClr val="002060"/>
                </a:solidFill>
              </a:rPr>
              <a:t> </a:t>
            </a:r>
            <a:r>
              <a:rPr lang="sl-SI" sz="1200" dirty="0" err="1">
                <a:solidFill>
                  <a:srgbClr val="002060"/>
                </a:solidFill>
              </a:rPr>
              <a:t>of</a:t>
            </a:r>
            <a:r>
              <a:rPr lang="sl-SI" sz="1200" dirty="0">
                <a:solidFill>
                  <a:srgbClr val="002060"/>
                </a:solidFill>
              </a:rPr>
              <a:t> </a:t>
            </a:r>
            <a:r>
              <a:rPr lang="sl-SI" sz="1200" dirty="0" err="1">
                <a:solidFill>
                  <a:srgbClr val="002060"/>
                </a:solidFill>
              </a:rPr>
              <a:t>healthy</a:t>
            </a:r>
            <a:r>
              <a:rPr lang="sl-SI" sz="1200" dirty="0">
                <a:solidFill>
                  <a:srgbClr val="002060"/>
                </a:solidFill>
              </a:rPr>
              <a:t> </a:t>
            </a:r>
            <a:r>
              <a:rPr lang="sl-SI" sz="1200" dirty="0" err="1">
                <a:solidFill>
                  <a:srgbClr val="002060"/>
                </a:solidFill>
              </a:rPr>
              <a:t>aging</a:t>
            </a:r>
            <a:r>
              <a:rPr lang="sl-SI" sz="1200" dirty="0">
                <a:solidFill>
                  <a:srgbClr val="002060"/>
                </a:solidFill>
              </a:rPr>
              <a:t> in </a:t>
            </a:r>
            <a:r>
              <a:rPr lang="sl-SI" sz="1200" dirty="0" err="1">
                <a:solidFill>
                  <a:srgbClr val="002060"/>
                </a:solidFill>
              </a:rPr>
              <a:t>epidemiological</a:t>
            </a:r>
            <a:r>
              <a:rPr lang="sl-SI" sz="1200" dirty="0">
                <a:solidFill>
                  <a:srgbClr val="002060"/>
                </a:solidFill>
              </a:rPr>
              <a:t> </a:t>
            </a:r>
            <a:r>
              <a:rPr lang="sl-SI" sz="1200" dirty="0" err="1">
                <a:solidFill>
                  <a:srgbClr val="002060"/>
                </a:solidFill>
              </a:rPr>
              <a:t>studies</a:t>
            </a:r>
            <a:r>
              <a:rPr lang="sl-SI" sz="1200" dirty="0">
                <a:solidFill>
                  <a:srgbClr val="002060"/>
                </a:solidFill>
              </a:rPr>
              <a:t>: a </a:t>
            </a:r>
            <a:r>
              <a:rPr lang="sl-SI" sz="1200" dirty="0" err="1">
                <a:solidFill>
                  <a:srgbClr val="002060"/>
                </a:solidFill>
              </a:rPr>
              <a:t>review</a:t>
            </a:r>
            <a:r>
              <a:rPr lang="sl-SI" sz="1200" dirty="0">
                <a:solidFill>
                  <a:srgbClr val="002060"/>
                </a:solidFill>
              </a:rPr>
              <a:t>. </a:t>
            </a:r>
            <a:r>
              <a:rPr lang="sl-SI" sz="1200" dirty="0" err="1">
                <a:solidFill>
                  <a:srgbClr val="002060"/>
                </a:solidFill>
              </a:rPr>
              <a:t>Gerontologist</a:t>
            </a:r>
            <a:r>
              <a:rPr lang="sl-SI" sz="1200" dirty="0">
                <a:solidFill>
                  <a:srgbClr val="002060"/>
                </a:solidFill>
              </a:rPr>
              <a:t> 2019;59:294-310.</a:t>
            </a:r>
            <a:endParaRPr lang="sl-SI" sz="120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ADAAF088-BB29-4DBB-9754-1A556312115A}"/>
              </a:ext>
            </a:extLst>
          </p:cNvPr>
          <p:cNvSpPr/>
          <p:nvPr/>
        </p:nvSpPr>
        <p:spPr>
          <a:xfrm>
            <a:off x="4131695" y="4633457"/>
            <a:ext cx="5959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u="sng" dirty="0">
                <a:solidFill>
                  <a:srgbClr val="002060"/>
                </a:solidFill>
              </a:rPr>
              <a:t>medicinska, funkcionalna, psihološka in socialna domena skupaj</a:t>
            </a:r>
            <a:endParaRPr lang="sl-SI" sz="1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" y="0"/>
            <a:ext cx="12561811" cy="706862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4C62F33C-B0E7-418C-9F8D-2E9D6143ACD9}"/>
              </a:ext>
            </a:extLst>
          </p:cNvPr>
          <p:cNvSpPr/>
          <p:nvPr/>
        </p:nvSpPr>
        <p:spPr>
          <a:xfrm>
            <a:off x="3763050" y="958884"/>
            <a:ext cx="344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rgbClr val="796B3F"/>
                </a:solidFill>
              </a:rPr>
              <a:t>Ukrepi za zdravo staranje?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DDF843C-5328-4157-A40F-9AB03833D427}"/>
              </a:ext>
            </a:extLst>
          </p:cNvPr>
          <p:cNvSpPr/>
          <p:nvPr/>
        </p:nvSpPr>
        <p:spPr>
          <a:xfrm>
            <a:off x="890954" y="1808502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100" b="1" dirty="0">
                <a:solidFill>
                  <a:srgbClr val="796B3F"/>
                </a:solidFill>
              </a:rPr>
              <a:t>Zdrav življenjski slog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100" b="1" dirty="0">
                <a:solidFill>
                  <a:srgbClr val="796B3F"/>
                </a:solidFill>
              </a:rPr>
              <a:t>Zdravljenje kroničnih bolezni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100" dirty="0">
                <a:solidFill>
                  <a:srgbClr val="796B3F"/>
                </a:solidFill>
              </a:rPr>
              <a:t>Preprečevanje / (zgodnji) ukrepi ob upadu funkcionalnega stanja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100" dirty="0">
                <a:solidFill>
                  <a:srgbClr val="796B3F"/>
                </a:solidFill>
              </a:rPr>
              <a:t>Preprečevanje/(zgodnji) ukrepi  ob upadu</a:t>
            </a:r>
          </a:p>
          <a:p>
            <a:r>
              <a:rPr lang="sl-SI" sz="2100" dirty="0">
                <a:solidFill>
                  <a:srgbClr val="796B3F"/>
                </a:solidFill>
              </a:rPr>
              <a:t>         kognitivnih funkcij </a:t>
            </a:r>
          </a:p>
          <a:p>
            <a:r>
              <a:rPr lang="sl-SI" sz="2100" dirty="0">
                <a:solidFill>
                  <a:srgbClr val="796B3F"/>
                </a:solidFill>
              </a:rPr>
              <a:t>5.     Ukrepi za preprečevanje/izboljšanje </a:t>
            </a:r>
          </a:p>
          <a:p>
            <a:r>
              <a:rPr lang="sl-SI" sz="2100" dirty="0">
                <a:solidFill>
                  <a:srgbClr val="796B3F"/>
                </a:solidFill>
              </a:rPr>
              <a:t>        psiholoških težav</a:t>
            </a:r>
          </a:p>
          <a:p>
            <a:pPr marL="457200" indent="-457200">
              <a:buAutoNum type="arabicPeriod" startAt="6"/>
            </a:pPr>
            <a:r>
              <a:rPr lang="sl-SI" sz="2100" dirty="0">
                <a:solidFill>
                  <a:srgbClr val="796B3F"/>
                </a:solidFill>
              </a:rPr>
              <a:t>Ukrepi za socialno vpetost</a:t>
            </a:r>
          </a:p>
          <a:p>
            <a:pPr marL="457200" indent="-457200">
              <a:buAutoNum type="arabicPeriod" startAt="6"/>
            </a:pPr>
            <a:r>
              <a:rPr lang="sl-SI" sz="2100" dirty="0">
                <a:solidFill>
                  <a:srgbClr val="796B3F"/>
                </a:solidFill>
              </a:rPr>
              <a:t>...</a:t>
            </a:r>
          </a:p>
        </p:txBody>
      </p:sp>
      <p:pic>
        <p:nvPicPr>
          <p:cNvPr id="1026" name="Picture 2" descr="Definitions and Conceptual Frameworks for Healthy Aging - ppt download">
            <a:extLst>
              <a:ext uri="{FF2B5EF4-FFF2-40B4-BE49-F238E27FC236}">
                <a16:creationId xmlns:a16="http://schemas.microsoft.com/office/drawing/2014/main" id="{B8989B09-411B-455A-B0E1-89E64DE7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73" y="3713129"/>
            <a:ext cx="3444533" cy="25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0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4C98EA4-7836-47F2-B72C-3147B41BEDEC}"/>
              </a:ext>
            </a:extLst>
          </p:cNvPr>
          <p:cNvSpPr/>
          <p:nvPr/>
        </p:nvSpPr>
        <p:spPr>
          <a:xfrm>
            <a:off x="4380702" y="933158"/>
            <a:ext cx="21255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500" dirty="0">
                <a:solidFill>
                  <a:srgbClr val="796B3F"/>
                </a:solidFill>
              </a:rPr>
              <a:t>Prihodnost…??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DF0BCE-9398-49E9-B3FE-A267C8E3A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7" t="48567" r="32617" b="32585"/>
          <a:stretch/>
        </p:blipFill>
        <p:spPr>
          <a:xfrm>
            <a:off x="2351881" y="2239765"/>
            <a:ext cx="6536361" cy="3061699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5155082C-587A-43EA-AA26-DA27F5CBE477}"/>
              </a:ext>
            </a:extLst>
          </p:cNvPr>
          <p:cNvSpPr/>
          <p:nvPr/>
        </p:nvSpPr>
        <p:spPr>
          <a:xfrm>
            <a:off x="3268541" y="5359033"/>
            <a:ext cx="41074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200" dirty="0">
                <a:solidFill>
                  <a:srgbClr val="002060"/>
                </a:solidFill>
              </a:rPr>
              <a:t>„Kompresija“ ne-zdravega staranja</a:t>
            </a:r>
          </a:p>
        </p:txBody>
      </p:sp>
      <p:pic>
        <p:nvPicPr>
          <p:cNvPr id="8" name="Picture 2" descr="Delayed aging is better investment than cancer, heart disease research -  USC News">
            <a:extLst>
              <a:ext uri="{FF2B5EF4-FFF2-40B4-BE49-F238E27FC236}">
                <a16:creationId xmlns:a16="http://schemas.microsoft.com/office/drawing/2014/main" id="{0CD6ECED-ABEA-42E0-B1C8-5832EBCD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28" y="2182196"/>
            <a:ext cx="1677513" cy="13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" y="0"/>
            <a:ext cx="121875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448" y="4353674"/>
            <a:ext cx="9035264" cy="626723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Mišo Šabovič</a:t>
            </a:r>
            <a:endParaRPr lang="en-US" sz="24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0958" y="2292347"/>
            <a:ext cx="8932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Zdravo staranje</a:t>
            </a:r>
            <a:endParaRPr lang="en-US" sz="4800" dirty="0">
              <a:solidFill>
                <a:srgbClr val="796B3F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3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pic>
        <p:nvPicPr>
          <p:cNvPr id="4" name="Picture 2" descr="Delayed aging is better investment than cancer, heart disease research -  USC News">
            <a:extLst>
              <a:ext uri="{FF2B5EF4-FFF2-40B4-BE49-F238E27FC236}">
                <a16:creationId xmlns:a16="http://schemas.microsoft.com/office/drawing/2014/main" id="{A3CBC0F5-FDDB-4EE9-82BF-A6D368EE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56" y="2945098"/>
            <a:ext cx="3248388" cy="26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73634B5F-3DA8-4613-B84B-8C85804AB1AE}"/>
              </a:ext>
            </a:extLst>
          </p:cNvPr>
          <p:cNvSpPr/>
          <p:nvPr/>
        </p:nvSpPr>
        <p:spPr>
          <a:xfrm>
            <a:off x="2873340" y="155005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2400" dirty="0">
                <a:solidFill>
                  <a:srgbClr val="796B3F"/>
                </a:solidFill>
              </a:rPr>
              <a:t>Starajoča populacija</a:t>
            </a:r>
          </a:p>
          <a:p>
            <a:pPr algn="ctr"/>
            <a:r>
              <a:rPr lang="sl-SI" dirty="0">
                <a:solidFill>
                  <a:srgbClr val="796B3F"/>
                </a:solidFill>
              </a:rPr>
              <a:t>(„problem“, ki ga v zgodovini še ni bilo..)</a:t>
            </a:r>
          </a:p>
        </p:txBody>
      </p:sp>
    </p:spTree>
    <p:extLst>
      <p:ext uri="{BB962C8B-B14F-4D97-AF65-F5344CB8AC3E}">
        <p14:creationId xmlns:p14="http://schemas.microsoft.com/office/powerpoint/2010/main" val="161432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A3BF57B-004F-4D4B-99F6-F9AA8600A8FD}"/>
              </a:ext>
            </a:extLst>
          </p:cNvPr>
          <p:cNvSpPr/>
          <p:nvPr/>
        </p:nvSpPr>
        <p:spPr>
          <a:xfrm>
            <a:off x="3659769" y="1498085"/>
            <a:ext cx="44259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600" dirty="0">
                <a:solidFill>
                  <a:srgbClr val="796B3F"/>
                </a:solidFill>
              </a:rPr>
              <a:t>Zakaj je potreben nov koncept?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3F736ED-0040-40BA-B382-D07ADDD24438}"/>
              </a:ext>
            </a:extLst>
          </p:cNvPr>
          <p:cNvSpPr/>
          <p:nvPr/>
        </p:nvSpPr>
        <p:spPr>
          <a:xfrm>
            <a:off x="2219218" y="2551836"/>
            <a:ext cx="6924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796B3F"/>
                </a:solidFill>
              </a:rPr>
              <a:t>Družba mora zagotoviti enake možnosti za vse in ne sme izključevati posameznikov ali skupin glede na spol, raso, </a:t>
            </a:r>
            <a:r>
              <a:rPr lang="sl-SI" sz="2400" b="1" dirty="0">
                <a:solidFill>
                  <a:srgbClr val="796B3F"/>
                </a:solidFill>
              </a:rPr>
              <a:t>starost</a:t>
            </a:r>
            <a:r>
              <a:rPr lang="sl-SI" sz="2400" dirty="0">
                <a:solidFill>
                  <a:srgbClr val="796B3F"/>
                </a:solidFill>
              </a:rPr>
              <a:t>,.... in mora aktivno podpirati tiste, ki imajo manjše možnosti in sposobnosti..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796B3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796B3F"/>
                </a:solidFill>
              </a:rPr>
              <a:t>Medgeneracijsko sožitje in sodelovanje.</a:t>
            </a:r>
          </a:p>
        </p:txBody>
      </p:sp>
    </p:spTree>
    <p:extLst>
      <p:ext uri="{BB962C8B-B14F-4D97-AF65-F5344CB8AC3E}">
        <p14:creationId xmlns:p14="http://schemas.microsoft.com/office/powerpoint/2010/main" val="302848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209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8F804C19-980D-4903-96E6-056FADC411DC}"/>
              </a:ext>
            </a:extLst>
          </p:cNvPr>
          <p:cNvSpPr/>
          <p:nvPr/>
        </p:nvSpPr>
        <p:spPr>
          <a:xfrm>
            <a:off x="2698147" y="2570323"/>
            <a:ext cx="6791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rgbClr val="796B3F"/>
                </a:solidFill>
              </a:rPr>
              <a:t>Kako se je koncept razvijal in definiral?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rgbClr val="796B3F"/>
                </a:solidFill>
              </a:rPr>
              <a:t>Kako ga merimo?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rgbClr val="796B3F"/>
                </a:solidFill>
              </a:rPr>
              <a:t>Kaj vpliva nanj in kateri ukrepi ga izboljšajo?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>
                <a:solidFill>
                  <a:srgbClr val="796B3F"/>
                </a:solidFill>
              </a:rPr>
              <a:t>Prihodnost?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972B835-9D17-4062-8A28-F681926B537B}"/>
              </a:ext>
            </a:extLst>
          </p:cNvPr>
          <p:cNvSpPr/>
          <p:nvPr/>
        </p:nvSpPr>
        <p:spPr>
          <a:xfrm>
            <a:off x="4462972" y="1634316"/>
            <a:ext cx="22611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600" dirty="0">
                <a:solidFill>
                  <a:srgbClr val="796B3F"/>
                </a:solidFill>
              </a:rPr>
              <a:t>Zdravo staranje</a:t>
            </a:r>
          </a:p>
        </p:txBody>
      </p:sp>
    </p:spTree>
    <p:extLst>
      <p:ext uri="{BB962C8B-B14F-4D97-AF65-F5344CB8AC3E}">
        <p14:creationId xmlns:p14="http://schemas.microsoft.com/office/powerpoint/2010/main" val="251472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97BAE59-3960-4D4E-AC4D-01F13FD579E2}"/>
              </a:ext>
            </a:extLst>
          </p:cNvPr>
          <p:cNvSpPr/>
          <p:nvPr/>
        </p:nvSpPr>
        <p:spPr>
          <a:xfrm>
            <a:off x="989744" y="1839075"/>
            <a:ext cx="8763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796B3F"/>
                </a:solidFill>
              </a:rPr>
              <a:t>Staranje je odvisno od: i) </a:t>
            </a:r>
            <a:r>
              <a:rPr lang="sl-SI" sz="2000" b="1" dirty="0" err="1">
                <a:solidFill>
                  <a:srgbClr val="796B3F"/>
                </a:solidFill>
              </a:rPr>
              <a:t>intrinzičnih</a:t>
            </a:r>
            <a:r>
              <a:rPr lang="sl-SI" sz="2000" dirty="0">
                <a:solidFill>
                  <a:srgbClr val="796B3F"/>
                </a:solidFill>
              </a:rPr>
              <a:t>, </a:t>
            </a:r>
            <a:r>
              <a:rPr lang="sl-SI" sz="2000" u="sng" dirty="0">
                <a:solidFill>
                  <a:srgbClr val="796B3F"/>
                </a:solidFill>
              </a:rPr>
              <a:t>medicinsko-fizioloških dejavnikov </a:t>
            </a:r>
            <a:r>
              <a:rPr lang="sl-SI" sz="2000" dirty="0">
                <a:solidFill>
                  <a:srgbClr val="796B3F"/>
                </a:solidFill>
              </a:rPr>
              <a:t>in od </a:t>
            </a:r>
          </a:p>
          <a:p>
            <a:r>
              <a:rPr lang="sl-SI" sz="2000" dirty="0">
                <a:solidFill>
                  <a:srgbClr val="796B3F"/>
                </a:solidFill>
              </a:rPr>
              <a:t>                                          ii) </a:t>
            </a:r>
            <a:r>
              <a:rPr lang="sl-SI" sz="2000" b="1" dirty="0" err="1">
                <a:solidFill>
                  <a:srgbClr val="796B3F"/>
                </a:solidFill>
              </a:rPr>
              <a:t>ekstrinzičnih</a:t>
            </a:r>
            <a:r>
              <a:rPr lang="sl-SI" sz="2000" dirty="0">
                <a:solidFill>
                  <a:srgbClr val="796B3F"/>
                </a:solidFill>
              </a:rPr>
              <a:t>,</a:t>
            </a:r>
            <a:r>
              <a:rPr lang="sl-SI" sz="2000" u="sng" dirty="0">
                <a:solidFill>
                  <a:srgbClr val="796B3F"/>
                </a:solidFill>
              </a:rPr>
              <a:t> psiho-socialnih </a:t>
            </a:r>
            <a:r>
              <a:rPr lang="sl-SI" sz="2000" dirty="0">
                <a:solidFill>
                  <a:srgbClr val="796B3F"/>
                </a:solidFill>
              </a:rPr>
              <a:t>dejavnikov.</a:t>
            </a:r>
          </a:p>
          <a:p>
            <a:endParaRPr lang="sl-SI" sz="2000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96B3F"/>
                </a:solidFill>
              </a:rPr>
              <a:t>pri „običajnem“ staranju je v ospredju „običajen“ </a:t>
            </a:r>
            <a:r>
              <a:rPr lang="sl-SI" sz="2000" b="1" dirty="0">
                <a:solidFill>
                  <a:srgbClr val="796B3F"/>
                </a:solidFill>
              </a:rPr>
              <a:t>upad fizioloških funkcij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96B3F"/>
                </a:solidFill>
              </a:rPr>
              <a:t>pri „uspešnem“ staranju je v ospredju „uspešno“ </a:t>
            </a:r>
            <a:r>
              <a:rPr lang="sl-SI" sz="2000" b="1" dirty="0">
                <a:solidFill>
                  <a:srgbClr val="796B3F"/>
                </a:solidFill>
              </a:rPr>
              <a:t>vzdrževanje funkcionalnosti</a:t>
            </a:r>
          </a:p>
          <a:p>
            <a:r>
              <a:rPr lang="sl-SI" dirty="0">
                <a:solidFill>
                  <a:srgbClr val="796B3F"/>
                </a:solidFill>
              </a:rPr>
              <a:t>      </a:t>
            </a:r>
            <a:r>
              <a:rPr lang="sl-SI" sz="1300" dirty="0">
                <a:solidFill>
                  <a:srgbClr val="796B3F"/>
                </a:solidFill>
              </a:rPr>
              <a:t>(na katerega vplivajo </a:t>
            </a:r>
            <a:r>
              <a:rPr lang="sl-SI" sz="1300" dirty="0" err="1">
                <a:solidFill>
                  <a:srgbClr val="796B3F"/>
                </a:solidFill>
              </a:rPr>
              <a:t>intrinzični</a:t>
            </a:r>
            <a:r>
              <a:rPr lang="sl-SI" sz="1300" dirty="0">
                <a:solidFill>
                  <a:srgbClr val="796B3F"/>
                </a:solidFill>
              </a:rPr>
              <a:t> in </a:t>
            </a:r>
            <a:r>
              <a:rPr lang="sl-SI" sz="1300" dirty="0" err="1">
                <a:solidFill>
                  <a:srgbClr val="796B3F"/>
                </a:solidFill>
              </a:rPr>
              <a:t>ekstrinzični</a:t>
            </a:r>
            <a:r>
              <a:rPr lang="sl-SI" sz="1300" dirty="0">
                <a:solidFill>
                  <a:srgbClr val="796B3F"/>
                </a:solidFill>
              </a:rPr>
              <a:t> dejavniki)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796B3F"/>
              </a:solidFill>
            </a:endParaRPr>
          </a:p>
          <a:p>
            <a:endParaRPr lang="sl-SI" sz="2000" dirty="0">
              <a:solidFill>
                <a:srgbClr val="796B3F"/>
              </a:solidFill>
            </a:endParaRPr>
          </a:p>
          <a:p>
            <a:pPr algn="ctr"/>
            <a:r>
              <a:rPr lang="sl-SI" sz="2000" dirty="0">
                <a:solidFill>
                  <a:srgbClr val="796B3F"/>
                </a:solidFill>
              </a:rPr>
              <a:t>„Uspešno staranje“ - spremembe so: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96B3F"/>
                </a:solidFill>
              </a:rPr>
              <a:t> </a:t>
            </a:r>
            <a:r>
              <a:rPr lang="sl-SI" sz="2000" b="1" dirty="0">
                <a:solidFill>
                  <a:srgbClr val="796B3F"/>
                </a:solidFill>
              </a:rPr>
              <a:t>s staranjem-povezane (aktivna vloga)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796B3F"/>
                </a:solidFill>
              </a:rPr>
              <a:t> </a:t>
            </a:r>
            <a:r>
              <a:rPr lang="sl-SI" sz="2000" dirty="0">
                <a:solidFill>
                  <a:srgbClr val="796B3F"/>
                </a:solidFill>
              </a:rPr>
              <a:t>in ne od staranja-odvisne (pasivna vloga)</a:t>
            </a:r>
          </a:p>
          <a:p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15D7F12-32EA-4E13-A253-E11BE9C07707}"/>
              </a:ext>
            </a:extLst>
          </p:cNvPr>
          <p:cNvSpPr/>
          <p:nvPr/>
        </p:nvSpPr>
        <p:spPr>
          <a:xfrm>
            <a:off x="4695290" y="5950862"/>
            <a:ext cx="54350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Rowe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JW, Kahn RL. Human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aging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: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usual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and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successful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. Science 1987; 237: 143-9.</a:t>
            </a:r>
            <a:endParaRPr lang="en-US" sz="1200" dirty="0">
              <a:solidFill>
                <a:srgbClr val="2A2A2A"/>
              </a:solidFill>
              <a:latin typeface="Source Sans Pro" panose="020B0503030403020204" pitchFamily="34" charset="0"/>
            </a:endParaRPr>
          </a:p>
          <a:p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385C734-FD18-4B42-B8E6-D7F17C0A85E5}"/>
              </a:ext>
            </a:extLst>
          </p:cNvPr>
          <p:cNvSpPr/>
          <p:nvPr/>
        </p:nvSpPr>
        <p:spPr>
          <a:xfrm>
            <a:off x="2168893" y="812214"/>
            <a:ext cx="729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796B3F"/>
                </a:solidFill>
              </a:rPr>
              <a:t>1987: </a:t>
            </a:r>
            <a:r>
              <a:rPr lang="sl-SI" sz="2400" b="1" dirty="0" err="1">
                <a:solidFill>
                  <a:srgbClr val="796B3F"/>
                </a:solidFill>
              </a:rPr>
              <a:t>Successful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dirty="0" err="1">
                <a:solidFill>
                  <a:srgbClr val="796B3F"/>
                </a:solidFill>
              </a:rPr>
              <a:t>ageing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i="1" dirty="0">
                <a:solidFill>
                  <a:srgbClr val="796B3F"/>
                </a:solidFill>
              </a:rPr>
              <a:t>(</a:t>
            </a:r>
            <a:r>
              <a:rPr lang="sl-SI" sz="2400" b="1" i="1" dirty="0" err="1">
                <a:solidFill>
                  <a:srgbClr val="796B3F"/>
                </a:solidFill>
              </a:rPr>
              <a:t>Rowe</a:t>
            </a:r>
            <a:r>
              <a:rPr lang="sl-SI" sz="2400" b="1" i="1" dirty="0">
                <a:solidFill>
                  <a:srgbClr val="796B3F"/>
                </a:solidFill>
              </a:rPr>
              <a:t> &amp; Kahn) – nova definicija</a:t>
            </a:r>
          </a:p>
        </p:txBody>
      </p:sp>
    </p:spTree>
    <p:extLst>
      <p:ext uri="{BB962C8B-B14F-4D97-AF65-F5344CB8AC3E}">
        <p14:creationId xmlns:p14="http://schemas.microsoft.com/office/powerpoint/2010/main" val="264219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0B8BEE90-A424-4400-92B6-0F7930E74487}"/>
              </a:ext>
            </a:extLst>
          </p:cNvPr>
          <p:cNvSpPr/>
          <p:nvPr/>
        </p:nvSpPr>
        <p:spPr>
          <a:xfrm>
            <a:off x="5322277" y="57449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Rowe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JW, Kahn RI.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Successful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ageing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.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Gerontologist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1997; 37: 433-40.</a:t>
            </a:r>
            <a:endParaRPr lang="en-US" sz="1200" dirty="0">
              <a:solidFill>
                <a:srgbClr val="2A2A2A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70204AF-51E4-4A65-9BEB-115975BD462C}"/>
              </a:ext>
            </a:extLst>
          </p:cNvPr>
          <p:cNvSpPr/>
          <p:nvPr/>
        </p:nvSpPr>
        <p:spPr>
          <a:xfrm>
            <a:off x="2181546" y="2510812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u="sng" dirty="0">
                <a:solidFill>
                  <a:srgbClr val="796B3F"/>
                </a:solidFill>
              </a:rPr>
              <a:t>Na (ne)uspešno staranje vplivajo: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u="sng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96B3F"/>
                </a:solidFill>
              </a:rPr>
              <a:t>Kronične bolezni / upad fiziološki funkcij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96B3F"/>
                </a:solidFill>
              </a:rPr>
              <a:t>Funkcionalna in kognitivna sposobnost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796B3F"/>
                </a:solidFill>
              </a:rPr>
              <a:t>Psihosocialni  dejavniki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486C910-964B-4153-80E1-0189135B30C7}"/>
              </a:ext>
            </a:extLst>
          </p:cNvPr>
          <p:cNvSpPr/>
          <p:nvPr/>
        </p:nvSpPr>
        <p:spPr>
          <a:xfrm>
            <a:off x="1418259" y="1443956"/>
            <a:ext cx="6832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796B3F"/>
                </a:solidFill>
              </a:rPr>
              <a:t>1997: </a:t>
            </a:r>
            <a:r>
              <a:rPr lang="sl-SI" sz="2400" b="1" dirty="0" err="1">
                <a:solidFill>
                  <a:srgbClr val="796B3F"/>
                </a:solidFill>
              </a:rPr>
              <a:t>Successful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dirty="0" err="1">
                <a:solidFill>
                  <a:srgbClr val="796B3F"/>
                </a:solidFill>
              </a:rPr>
              <a:t>ageing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i="1" dirty="0">
                <a:solidFill>
                  <a:srgbClr val="796B3F"/>
                </a:solidFill>
              </a:rPr>
              <a:t>(</a:t>
            </a:r>
            <a:r>
              <a:rPr lang="sl-SI" sz="2400" b="1" i="1" dirty="0" err="1">
                <a:solidFill>
                  <a:srgbClr val="796B3F"/>
                </a:solidFill>
              </a:rPr>
              <a:t>Rowe</a:t>
            </a:r>
            <a:r>
              <a:rPr lang="sl-SI" sz="2400" b="1" i="1" dirty="0">
                <a:solidFill>
                  <a:srgbClr val="796B3F"/>
                </a:solidFill>
              </a:rPr>
              <a:t> &amp; Kahn) – dejavniki</a:t>
            </a:r>
          </a:p>
        </p:txBody>
      </p:sp>
    </p:spTree>
    <p:extLst>
      <p:ext uri="{BB962C8B-B14F-4D97-AF65-F5344CB8AC3E}">
        <p14:creationId xmlns:p14="http://schemas.microsoft.com/office/powerpoint/2010/main" val="158258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F6FFAB87-4E5C-478F-9B7D-530FB314C822}"/>
              </a:ext>
            </a:extLst>
          </p:cNvPr>
          <p:cNvSpPr/>
          <p:nvPr/>
        </p:nvSpPr>
        <p:spPr>
          <a:xfrm>
            <a:off x="1777429" y="2537719"/>
            <a:ext cx="7366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796B3F"/>
                </a:solidFill>
              </a:rPr>
              <a:t>Starostno okrnjenost v enem področju („selekcija“) lahko uspešno </a:t>
            </a:r>
          </a:p>
          <a:p>
            <a:r>
              <a:rPr lang="sl-SI" sz="2000" dirty="0">
                <a:solidFill>
                  <a:srgbClr val="796B3F"/>
                </a:solidFill>
              </a:rPr>
              <a:t>obravnavamo („optimizacija“) s prilagoditveno zvečano aktivnostjo </a:t>
            </a:r>
          </a:p>
          <a:p>
            <a:r>
              <a:rPr lang="sl-SI" sz="2000" dirty="0">
                <a:solidFill>
                  <a:srgbClr val="796B3F"/>
                </a:solidFill>
              </a:rPr>
              <a:t>(„kompenzacija“) starostnikov na drugih področjih. </a:t>
            </a:r>
          </a:p>
          <a:p>
            <a:endParaRPr lang="sl-SI" sz="2000" dirty="0">
              <a:solidFill>
                <a:srgbClr val="796B3F"/>
              </a:solidFill>
            </a:endParaRPr>
          </a:p>
          <a:p>
            <a:r>
              <a:rPr lang="sl-SI" sz="2000" dirty="0">
                <a:solidFill>
                  <a:srgbClr val="796B3F"/>
                </a:solidFill>
              </a:rPr>
              <a:t>*potrebna aktivna vloga posameznika in družbe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66A755F-3B94-4035-B8E4-A65AC31BCF53}"/>
              </a:ext>
            </a:extLst>
          </p:cNvPr>
          <p:cNvSpPr/>
          <p:nvPr/>
        </p:nvSpPr>
        <p:spPr>
          <a:xfrm>
            <a:off x="1777429" y="1413475"/>
            <a:ext cx="72158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796B3F"/>
                </a:solidFill>
              </a:rPr>
              <a:t>1997:  „selektivna optimizacija s kompenzacijo“ </a:t>
            </a:r>
          </a:p>
          <a:p>
            <a:r>
              <a:rPr lang="sl-SI" sz="2000" b="1" dirty="0">
                <a:solidFill>
                  <a:srgbClr val="796B3F"/>
                </a:solidFill>
              </a:rPr>
              <a:t>(</a:t>
            </a:r>
            <a:r>
              <a:rPr lang="sl-SI" sz="2100" b="1" i="1" dirty="0">
                <a:solidFill>
                  <a:srgbClr val="796B3F"/>
                </a:solidFill>
              </a:rPr>
              <a:t>dodaten princip</a:t>
            </a:r>
            <a:r>
              <a:rPr lang="sl-SI" sz="2000" b="1" dirty="0">
                <a:solidFill>
                  <a:srgbClr val="796B3F"/>
                </a:solidFill>
              </a:rPr>
              <a:t>)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B22B3285-97C1-46DA-B0F9-EF1A8E0E08F2}"/>
              </a:ext>
            </a:extLst>
          </p:cNvPr>
          <p:cNvSpPr/>
          <p:nvPr/>
        </p:nvSpPr>
        <p:spPr>
          <a:xfrm>
            <a:off x="4065142" y="56504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Baltes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, M. M., &amp; Lang, F. R. (1997). Everyday functioning and successful aging: The impact of resources. </a:t>
            </a:r>
            <a:r>
              <a:rPr lang="en-US" sz="1200" i="1" dirty="0">
                <a:solidFill>
                  <a:srgbClr val="333333"/>
                </a:solidFill>
                <a:latin typeface="Arial" panose="020B0604020202020204" pitchFamily="34" charset="0"/>
              </a:rPr>
              <a:t>Psychology and Aging, 12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(3), 433–443.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8308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4" y="797169"/>
            <a:ext cx="8862646" cy="466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96B3F"/>
                </a:solidFill>
                <a:latin typeface="Open Sans Light" charset="0"/>
                <a:ea typeface="Open Sans Light" charset="0"/>
                <a:cs typeface="Open Sans Light" charset="0"/>
              </a:rPr>
              <a:t>NASLOV</a:t>
            </a:r>
          </a:p>
          <a:p>
            <a:pPr marL="0" indent="0">
              <a:buNone/>
            </a:pP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796B3F"/>
                </a:solidFill>
                <a:latin typeface="Open Sans" charset="0"/>
                <a:ea typeface="Open Sans" charset="0"/>
                <a:cs typeface="Open Sans" charset="0"/>
              </a:rPr>
              <a:t>Besedilo</a:t>
            </a:r>
            <a:endParaRPr lang="en-US" sz="1800" dirty="0">
              <a:solidFill>
                <a:srgbClr val="796B3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20" y="0"/>
            <a:ext cx="12187513" cy="68580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70B6BFE0-BFBC-4670-B4EF-F318246633ED}"/>
              </a:ext>
            </a:extLst>
          </p:cNvPr>
          <p:cNvSpPr/>
          <p:nvPr/>
        </p:nvSpPr>
        <p:spPr>
          <a:xfrm>
            <a:off x="5411056" y="58074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Rowe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JW, Kahn RI.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Successful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ageing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. </a:t>
            </a:r>
            <a:r>
              <a:rPr lang="sl-SI" sz="1200" dirty="0" err="1">
                <a:solidFill>
                  <a:srgbClr val="2A2A2A"/>
                </a:solidFill>
                <a:latin typeface="Source Sans Pro" panose="020B0503030403020204" pitchFamily="34" charset="0"/>
              </a:rPr>
              <a:t>Gerontologist</a:t>
            </a:r>
            <a:r>
              <a:rPr lang="sl-SI" sz="1200" dirty="0">
                <a:solidFill>
                  <a:srgbClr val="2A2A2A"/>
                </a:solidFill>
                <a:latin typeface="Source Sans Pro" panose="020B0503030403020204" pitchFamily="34" charset="0"/>
              </a:rPr>
              <a:t>  2015; 37: 433-40.</a:t>
            </a:r>
            <a:endParaRPr lang="en-US" sz="1200" dirty="0">
              <a:solidFill>
                <a:srgbClr val="2A2A2A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C273784-7A4D-4A41-95A5-910B2164A368}"/>
              </a:ext>
            </a:extLst>
          </p:cNvPr>
          <p:cNvSpPr/>
          <p:nvPr/>
        </p:nvSpPr>
        <p:spPr>
          <a:xfrm>
            <a:off x="1202076" y="1769635"/>
            <a:ext cx="801384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100" u="sng" dirty="0">
                <a:solidFill>
                  <a:srgbClr val="796B3F"/>
                </a:solidFill>
              </a:rPr>
              <a:t>Na (ne)uspešno staranje vplivajo:</a:t>
            </a:r>
          </a:p>
          <a:p>
            <a:endParaRPr lang="sl-SI" sz="2100" b="1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796B3F"/>
                </a:solidFill>
              </a:rPr>
              <a:t>Kronične bolezni / upad fizioloških funkcij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796B3F"/>
                </a:solidFill>
              </a:rPr>
              <a:t>Funkcionalna in kognitivna sposobnost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796B3F"/>
                </a:solidFill>
              </a:rPr>
              <a:t>Psihosocialni  dejavniki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796B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796B3F"/>
                </a:solidFill>
              </a:rPr>
              <a:t>Družbeni dejavniki </a:t>
            </a:r>
            <a:r>
              <a:rPr lang="sl-SI" dirty="0">
                <a:solidFill>
                  <a:srgbClr val="796B3F"/>
                </a:solidFill>
              </a:rPr>
              <a:t>(</a:t>
            </a:r>
            <a:r>
              <a:rPr lang="sl-SI" b="1" dirty="0">
                <a:solidFill>
                  <a:srgbClr val="796B3F"/>
                </a:solidFill>
              </a:rPr>
              <a:t>večje zaupanje v starejše</a:t>
            </a:r>
            <a:r>
              <a:rPr lang="sl-SI" dirty="0">
                <a:solidFill>
                  <a:srgbClr val="796B3F"/>
                </a:solidFill>
              </a:rPr>
              <a:t>: nove vloge in odgovornosti - več možnosti za socialne aktivnosti, zaposlitev, </a:t>
            </a:r>
            <a:r>
              <a:rPr lang="sl-SI" dirty="0" err="1">
                <a:solidFill>
                  <a:srgbClr val="796B3F"/>
                </a:solidFill>
              </a:rPr>
              <a:t>voluntersko</a:t>
            </a:r>
            <a:r>
              <a:rPr lang="sl-SI" dirty="0">
                <a:solidFill>
                  <a:srgbClr val="796B3F"/>
                </a:solidFill>
              </a:rPr>
              <a:t> delo, vlaganje v izobraževanje,..)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119DCF2-73AF-4B01-A0F5-305F93CD375F}"/>
              </a:ext>
            </a:extLst>
          </p:cNvPr>
          <p:cNvSpPr/>
          <p:nvPr/>
        </p:nvSpPr>
        <p:spPr>
          <a:xfrm>
            <a:off x="2034499" y="821737"/>
            <a:ext cx="771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796B3F"/>
                </a:solidFill>
              </a:rPr>
              <a:t>2015: </a:t>
            </a:r>
            <a:r>
              <a:rPr lang="sl-SI" sz="2400" b="1" dirty="0" err="1">
                <a:solidFill>
                  <a:srgbClr val="796B3F"/>
                </a:solidFill>
              </a:rPr>
              <a:t>Successful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dirty="0" err="1">
                <a:solidFill>
                  <a:srgbClr val="796B3F"/>
                </a:solidFill>
              </a:rPr>
              <a:t>ageing</a:t>
            </a:r>
            <a:r>
              <a:rPr lang="sl-SI" sz="2400" b="1" dirty="0">
                <a:solidFill>
                  <a:srgbClr val="796B3F"/>
                </a:solidFill>
              </a:rPr>
              <a:t> </a:t>
            </a:r>
            <a:r>
              <a:rPr lang="sl-SI" sz="2400" b="1" i="1" dirty="0">
                <a:solidFill>
                  <a:srgbClr val="796B3F"/>
                </a:solidFill>
              </a:rPr>
              <a:t>(</a:t>
            </a:r>
            <a:r>
              <a:rPr lang="sl-SI" sz="2400" b="1" i="1" dirty="0" err="1">
                <a:solidFill>
                  <a:srgbClr val="796B3F"/>
                </a:solidFill>
              </a:rPr>
              <a:t>Rowe</a:t>
            </a:r>
            <a:r>
              <a:rPr lang="sl-SI" sz="2400" b="1" i="1" dirty="0">
                <a:solidFill>
                  <a:srgbClr val="796B3F"/>
                </a:solidFill>
              </a:rPr>
              <a:t> &amp; Kahn) – dodaten dejavnik </a:t>
            </a:r>
            <a:endParaRPr lang="sl-SI" sz="2400" b="1" dirty="0">
              <a:solidFill>
                <a:srgbClr val="796B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605</Words>
  <Application>Microsoft Macintosh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Source Sans Pro</vt:lpstr>
      <vt:lpstr>Office Theme</vt:lpstr>
      <vt:lpstr>PowerPoint Presentation</vt:lpstr>
      <vt:lpstr>Mišo Šabovič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55</cp:revision>
  <dcterms:created xsi:type="dcterms:W3CDTF">2020-09-09T08:24:43Z</dcterms:created>
  <dcterms:modified xsi:type="dcterms:W3CDTF">2020-10-16T07:45:28Z</dcterms:modified>
</cp:coreProperties>
</file>