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73" r:id="rId11"/>
    <p:sldId id="275" r:id="rId12"/>
    <p:sldId id="274" r:id="rId13"/>
    <p:sldId id="272" r:id="rId14"/>
    <p:sldId id="269" r:id="rId15"/>
    <p:sldId id="266" r:id="rId16"/>
    <p:sldId id="267" r:id="rId17"/>
    <p:sldId id="276" r:id="rId18"/>
    <p:sldId id="277" r:id="rId19"/>
    <p:sldId id="278" r:id="rId20"/>
    <p:sldId id="279" r:id="rId21"/>
    <p:sldId id="280" r:id="rId22"/>
    <p:sldId id="282" r:id="rId23"/>
    <p:sldId id="281" r:id="rId24"/>
    <p:sldId id="283" r:id="rId25"/>
    <p:sldId id="284" r:id="rId26"/>
    <p:sldId id="286" r:id="rId27"/>
    <p:sldId id="285" r:id="rId2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A8BEC-682C-4669-884A-097C8A89F320}" type="datetimeFigureOut">
              <a:rPr lang="sl-SI" smtClean="0"/>
              <a:pPr/>
              <a:t>21.5.2015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42231-84D9-48F1-A339-33AC45A287FA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otni trikotni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Prostoročn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Prostoročn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Prostoročn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aven konek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Ograda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80392FA-BA9A-41E2-9762-8F28D207864C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19" name="Ograda no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27" name="Ograda številke diapoz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312E05-A640-4B01-AD10-8B3EBCB8D7C7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6FB1E0-EE78-4E98-911D-D9078BCD2811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CEFB7D-0344-4864-AA8D-2E6D52BD4B27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7" name="Naslov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566A5F-7318-403A-9218-4F0D8CB54277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7" name="Škarnice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Škarnice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53F426-364C-4846-9631-050509760382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8C7776-A749-4D07-9E8F-55B1F9BB9959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E5762A-F218-4010-B403-279E504C177D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B72E2C-84FF-4426-9907-FEDD33B47356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C064B46-8472-4974-834A-99A4B3CA5C7F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5733407-627C-498B-A7D6-0492447DB48D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8" name="Prostoročno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Prostoročno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kotni trikotni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aven konek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Škarnice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Škarnice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ročno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Prostoročno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kotni trikotni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Raven konek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grada naslova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0" name="Ograda besedila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7F728FB-6D25-4648-99AA-3B3F4A6B3D78}" type="datetime1">
              <a:rPr lang="sl-SI" smtClean="0"/>
              <a:pPr/>
              <a:t>21.5.2015</a:t>
            </a:fld>
            <a:endParaRPr lang="sl-SI"/>
          </a:p>
        </p:txBody>
      </p:sp>
      <p:sp>
        <p:nvSpPr>
          <p:cNvPr id="22" name="Ograda no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sl-SI" smtClean="0"/>
              <a:t>TAP BLOK                    J   Wagner Kovačec      Celje, oktober 2013</a:t>
            </a:r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C5DDB85-96B7-4993-A3DA-943F08C872CE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hilips.com/RAPMeducation" TargetMode="External"/><Relationship Id="rId2" Type="http://schemas.openxmlformats.org/officeDocument/2006/relationships/hyperlink" Target="http://www.usra.ca/sb-ta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ozica.wagner-kovacec@guest.arnes.si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5832648" cy="2304256"/>
          </a:xfrm>
        </p:spPr>
        <p:txBody>
          <a:bodyPr>
            <a:normAutofit/>
          </a:bodyPr>
          <a:lstStyle/>
          <a:p>
            <a:r>
              <a:rPr lang="sl-SI" sz="5400" dirty="0" smtClean="0"/>
              <a:t>TAP BLOK</a:t>
            </a:r>
            <a:br>
              <a:rPr lang="sl-SI" sz="5400" dirty="0" smtClean="0"/>
            </a:br>
            <a:endParaRPr lang="sl-SI" sz="5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95536" y="3933056"/>
            <a:ext cx="4032448" cy="1080119"/>
          </a:xfrm>
        </p:spPr>
        <p:txBody>
          <a:bodyPr>
            <a:normAutofit fontScale="85000" lnSpcReduction="20000"/>
          </a:bodyPr>
          <a:lstStyle/>
          <a:p>
            <a:r>
              <a:rPr lang="sl-SI" dirty="0" smtClean="0"/>
              <a:t>Jožica Wagner </a:t>
            </a:r>
            <a:r>
              <a:rPr lang="sl-SI" dirty="0" err="1" smtClean="0"/>
              <a:t>Kovačec</a:t>
            </a:r>
            <a:endParaRPr lang="sl-SI" dirty="0" smtClean="0"/>
          </a:p>
          <a:p>
            <a:endParaRPr lang="sl-SI" dirty="0" smtClean="0"/>
          </a:p>
          <a:p>
            <a:r>
              <a:rPr lang="sl-SI" dirty="0" smtClean="0"/>
              <a:t>Celje, oktober 2013</a:t>
            </a:r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4380072" y="5877272"/>
            <a:ext cx="4224376" cy="895797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Izvedba TAP bloka</a:t>
            </a:r>
            <a:endParaRPr lang="sl-SI" dirty="0"/>
          </a:p>
        </p:txBody>
      </p:sp>
      <p:sp>
        <p:nvSpPr>
          <p:cNvPr id="6" name="Ograd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“</a:t>
            </a:r>
            <a:r>
              <a:rPr lang="sl-SI" dirty="0" err="1" smtClean="0"/>
              <a:t>Landmark</a:t>
            </a:r>
            <a:r>
              <a:rPr lang="sl-SI" dirty="0" smtClean="0"/>
              <a:t>” ( slepa) tehnika:</a:t>
            </a:r>
          </a:p>
          <a:p>
            <a:pPr>
              <a:buNone/>
            </a:pPr>
            <a:endParaRPr lang="sl-SI" dirty="0" smtClean="0"/>
          </a:p>
          <a:p>
            <a:pPr>
              <a:buFontTx/>
              <a:buChar char="-"/>
            </a:pPr>
            <a:r>
              <a:rPr lang="sl-SI" dirty="0" err="1" smtClean="0"/>
              <a:t>Petitov</a:t>
            </a:r>
            <a:r>
              <a:rPr lang="sl-SI" dirty="0" smtClean="0"/>
              <a:t> trikotnik</a:t>
            </a:r>
          </a:p>
          <a:p>
            <a:pPr>
              <a:buFontTx/>
              <a:buChar char="-"/>
            </a:pPr>
            <a:r>
              <a:rPr lang="sl-SI" dirty="0" smtClean="0"/>
              <a:t>prebod kože z ostro iglo, nato topa igla za PB (</a:t>
            </a:r>
            <a:r>
              <a:rPr lang="sl-SI" b="1" dirty="0" smtClean="0"/>
              <a:t>5 cm</a:t>
            </a:r>
            <a:r>
              <a:rPr lang="sl-SI" dirty="0" smtClean="0"/>
              <a:t>, 8/9 cm)</a:t>
            </a:r>
          </a:p>
          <a:p>
            <a:pPr>
              <a:buFontTx/>
              <a:buChar char="-"/>
            </a:pPr>
            <a:r>
              <a:rPr lang="sl-SI" dirty="0" smtClean="0"/>
              <a:t>igla pravokotno na kožo, v smeri popka</a:t>
            </a:r>
          </a:p>
          <a:p>
            <a:pPr>
              <a:buFontTx/>
              <a:buChar char="-"/>
            </a:pPr>
            <a:r>
              <a:rPr lang="sl-SI" dirty="0" smtClean="0"/>
              <a:t>dvojni “pop”</a:t>
            </a:r>
          </a:p>
          <a:p>
            <a:pPr>
              <a:buFontTx/>
              <a:buChar char="-"/>
            </a:pPr>
            <a:r>
              <a:rPr lang="sl-SI" dirty="0" smtClean="0"/>
              <a:t>aspiracija, aplikacija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UZ  TAP blok:</a:t>
            </a:r>
          </a:p>
          <a:p>
            <a:pPr>
              <a:buNone/>
            </a:pP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linearna visokofrekvenčna sonda( 5-12MHz)</a:t>
            </a:r>
          </a:p>
          <a:p>
            <a:pPr>
              <a:buFontTx/>
              <a:buChar char="-"/>
            </a:pPr>
            <a:r>
              <a:rPr lang="sl-SI" dirty="0" smtClean="0"/>
              <a:t>anatomska orientacija</a:t>
            </a:r>
          </a:p>
          <a:p>
            <a:pPr>
              <a:buNone/>
            </a:pPr>
            <a:endParaRPr lang="sl-SI" dirty="0" smtClean="0"/>
          </a:p>
          <a:p>
            <a:r>
              <a:rPr lang="sl-SI" dirty="0" smtClean="0"/>
              <a:t>“in-plane” tehnika</a:t>
            </a:r>
          </a:p>
          <a:p>
            <a:r>
              <a:rPr lang="sl-SI" dirty="0" err="1" smtClean="0"/>
              <a:t>hidrodisekcija</a:t>
            </a:r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152368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Izvedba TAP bloka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Picture 2" descr="C:\Documents\Transverse_abdom_pla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992888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Izvedba TAP bloka</a:t>
            </a:r>
            <a:endParaRPr lang="sl-SI" dirty="0"/>
          </a:p>
        </p:txBody>
      </p:sp>
      <p:sp>
        <p:nvSpPr>
          <p:cNvPr id="6" name="Ograd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 negativni aspiraciji/</a:t>
            </a:r>
            <a:r>
              <a:rPr lang="sl-SI" dirty="0" err="1" smtClean="0"/>
              <a:t>hidrodisekciji</a:t>
            </a:r>
            <a:r>
              <a:rPr lang="sl-SI" dirty="0" smtClean="0"/>
              <a:t>: </a:t>
            </a:r>
          </a:p>
          <a:p>
            <a:pPr>
              <a:buNone/>
            </a:pP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z vmesnimi aspiracijami na eno stran 15-20 ml LA ( 0,25% </a:t>
            </a:r>
            <a:r>
              <a:rPr lang="sl-SI" dirty="0" err="1" smtClean="0"/>
              <a:t>levobupivakain</a:t>
            </a:r>
            <a:r>
              <a:rPr lang="sl-SI" dirty="0" smtClean="0"/>
              <a:t>)</a:t>
            </a:r>
          </a:p>
          <a:p>
            <a:pPr>
              <a:buNone/>
            </a:pPr>
            <a:endParaRPr lang="sl-SI" dirty="0" smtClean="0"/>
          </a:p>
          <a:p>
            <a:pPr>
              <a:buFontTx/>
              <a:buChar char="-"/>
            </a:pPr>
            <a:r>
              <a:rPr lang="sl-SI" b="1" dirty="0" smtClean="0"/>
              <a:t>PAZI!  </a:t>
            </a:r>
            <a:r>
              <a:rPr lang="sl-SI" u="sng" dirty="0" smtClean="0"/>
              <a:t>Obojestranski blok</a:t>
            </a:r>
            <a:r>
              <a:rPr lang="sl-SI" dirty="0" smtClean="0"/>
              <a:t>: </a:t>
            </a:r>
            <a:r>
              <a:rPr lang="sl-SI" dirty="0" err="1" smtClean="0"/>
              <a:t>max</a:t>
            </a:r>
            <a:r>
              <a:rPr lang="sl-SI" dirty="0" smtClean="0"/>
              <a:t>. odmerek LA!!</a:t>
            </a:r>
          </a:p>
          <a:p>
            <a:pPr>
              <a:buNone/>
            </a:pP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TAP : VOLUMEN LA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ABD KRG: </a:t>
            </a:r>
            <a:r>
              <a:rPr lang="sl-SI" dirty="0" err="1" smtClean="0"/>
              <a:t>resekcije</a:t>
            </a:r>
            <a:r>
              <a:rPr lang="sl-SI" dirty="0" smtClean="0"/>
              <a:t> </a:t>
            </a:r>
            <a:r>
              <a:rPr lang="sl-SI" dirty="0" err="1" smtClean="0"/>
              <a:t>deb</a:t>
            </a:r>
            <a:r>
              <a:rPr lang="sl-SI" dirty="0" smtClean="0"/>
              <a:t>. črevesja, odstranitev slepiča, žolčnika, HIS/HID(mrežica)</a:t>
            </a:r>
          </a:p>
          <a:p>
            <a:r>
              <a:rPr lang="sl-SI" dirty="0" smtClean="0"/>
              <a:t>UROL KRG: RRP , </a:t>
            </a:r>
            <a:r>
              <a:rPr lang="sl-SI" dirty="0" err="1" smtClean="0"/>
              <a:t>Tx</a:t>
            </a:r>
            <a:r>
              <a:rPr lang="sl-SI" dirty="0" smtClean="0"/>
              <a:t> ledvice</a:t>
            </a:r>
          </a:p>
          <a:p>
            <a:r>
              <a:rPr lang="sl-SI" dirty="0" smtClean="0"/>
              <a:t>PLAST KRG: </a:t>
            </a:r>
            <a:r>
              <a:rPr lang="sl-SI" dirty="0" err="1" smtClean="0"/>
              <a:t>abdominoplastika</a:t>
            </a:r>
            <a:endParaRPr lang="sl-SI" dirty="0" smtClean="0"/>
          </a:p>
          <a:p>
            <a:r>
              <a:rPr lang="sl-SI" dirty="0" smtClean="0"/>
              <a:t>GIN/POR: CR, HAT</a:t>
            </a:r>
          </a:p>
          <a:p>
            <a:r>
              <a:rPr lang="sl-SI" dirty="0" smtClean="0"/>
              <a:t>Otroška </a:t>
            </a:r>
            <a:r>
              <a:rPr lang="sl-SI" dirty="0" err="1" smtClean="0"/>
              <a:t>krg</a:t>
            </a:r>
            <a:endParaRPr lang="sl-SI" dirty="0" smtClean="0"/>
          </a:p>
          <a:p>
            <a:endParaRPr lang="sl-SI" dirty="0" smtClean="0"/>
          </a:p>
          <a:p>
            <a:r>
              <a:rPr lang="sl-SI" dirty="0" err="1" smtClean="0"/>
              <a:t>analgezija</a:t>
            </a:r>
            <a:r>
              <a:rPr lang="sl-SI" dirty="0" smtClean="0"/>
              <a:t> v intenzivni </a:t>
            </a:r>
            <a:r>
              <a:rPr lang="sl-SI" dirty="0" err="1" smtClean="0"/>
              <a:t>th</a:t>
            </a:r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	INDIKACIJE  za TAP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dirty="0" err="1" smtClean="0"/>
              <a:t>Posteriorni</a:t>
            </a:r>
            <a:r>
              <a:rPr lang="sl-SI" dirty="0" smtClean="0"/>
              <a:t> (“triangle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Petit</a:t>
            </a:r>
            <a:r>
              <a:rPr lang="sl-SI" dirty="0" smtClean="0"/>
              <a:t>” ali z UZ)</a:t>
            </a:r>
          </a:p>
          <a:p>
            <a:r>
              <a:rPr lang="sl-SI" dirty="0" err="1" smtClean="0"/>
              <a:t>Subkostalni</a:t>
            </a:r>
            <a:r>
              <a:rPr lang="sl-SI" dirty="0" smtClean="0"/>
              <a:t> TAP blok ( samo z UZ)</a:t>
            </a:r>
          </a:p>
          <a:p>
            <a:pPr>
              <a:buNone/>
            </a:pPr>
            <a:endParaRPr lang="sl-SI" dirty="0" smtClean="0"/>
          </a:p>
          <a:p>
            <a:r>
              <a:rPr lang="sl-SI" dirty="0" smtClean="0"/>
              <a:t>Enostranski/obojestranski TAP blok</a:t>
            </a:r>
          </a:p>
          <a:p>
            <a:endParaRPr lang="sl-SI" dirty="0" smtClean="0"/>
          </a:p>
          <a:p>
            <a:r>
              <a:rPr lang="sl-SI" dirty="0" smtClean="0"/>
              <a:t>Enkratni odmerek/ kateter TAP</a:t>
            </a:r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	VRSTE  TAP bloka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 sklopu </a:t>
            </a:r>
            <a:r>
              <a:rPr lang="sl-SI" dirty="0" err="1" smtClean="0"/>
              <a:t>multimodalne</a:t>
            </a:r>
            <a:r>
              <a:rPr lang="sl-SI" dirty="0" smtClean="0"/>
              <a:t> </a:t>
            </a:r>
            <a:r>
              <a:rPr lang="sl-SI" dirty="0" err="1" smtClean="0"/>
              <a:t>analgezije</a:t>
            </a:r>
            <a:r>
              <a:rPr lang="sl-SI" dirty="0" smtClean="0"/>
              <a:t> po CR</a:t>
            </a:r>
          </a:p>
          <a:p>
            <a:pPr>
              <a:buNone/>
            </a:pPr>
            <a:endParaRPr lang="sl-SI" dirty="0" smtClean="0"/>
          </a:p>
          <a:p>
            <a:r>
              <a:rPr lang="sl-SI" dirty="0" smtClean="0"/>
              <a:t>Zmanjša porabo opiatov 24 ur po CR</a:t>
            </a:r>
          </a:p>
          <a:p>
            <a:r>
              <a:rPr lang="sl-SI" dirty="0" smtClean="0"/>
              <a:t>Zniža oceno bolečine po VAS lestvici</a:t>
            </a:r>
          </a:p>
          <a:p>
            <a:r>
              <a:rPr lang="sl-SI" dirty="0" smtClean="0"/>
              <a:t>Zmanjša pojavnost PONV in stranskih učinkov opioidov</a:t>
            </a:r>
          </a:p>
          <a:p>
            <a:r>
              <a:rPr lang="sl-SI" dirty="0" smtClean="0"/>
              <a:t>Zviša zadovoljstvo porodnic</a:t>
            </a:r>
          </a:p>
          <a:p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21288"/>
            <a:ext cx="4296384" cy="751781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TAP v porodništvu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02401" lvl="0" indent="-302401">
              <a:spcBef>
                <a:spcPts val="660"/>
              </a:spcBef>
              <a:buNone/>
            </a:pPr>
            <a:endParaRPr lang="sl-SI" u="sng" dirty="0" smtClean="0">
              <a:latin typeface="Gabriola" pitchFamily="82"/>
            </a:endParaRPr>
          </a:p>
          <a:p>
            <a:pPr marL="705596" lvl="1" indent="-302401"/>
            <a:r>
              <a:rPr lang="sl-SI" sz="3000" dirty="0" smtClean="0">
                <a:latin typeface="Lucida Sans" pitchFamily="34" charset="0"/>
                <a:cs typeface="Tahoma" pitchFamily="2"/>
              </a:rPr>
              <a:t> SAB za CR: če se  ne uporablja </a:t>
            </a:r>
            <a:r>
              <a:rPr lang="sl-SI" sz="3000" dirty="0" err="1" smtClean="0">
                <a:latin typeface="Lucida Sans" pitchFamily="34" charset="0"/>
                <a:cs typeface="Tahoma" pitchFamily="2"/>
              </a:rPr>
              <a:t>intratekalna</a:t>
            </a:r>
            <a:r>
              <a:rPr lang="sl-SI" sz="3000" dirty="0" smtClean="0">
                <a:latin typeface="Lucida Sans" pitchFamily="34" charset="0"/>
                <a:cs typeface="Tahoma" pitchFamily="2"/>
              </a:rPr>
              <a:t> aplikacija </a:t>
            </a:r>
            <a:r>
              <a:rPr lang="sl-SI" sz="3000" dirty="0" err="1" smtClean="0">
                <a:latin typeface="Lucida Sans" pitchFamily="34" charset="0"/>
                <a:cs typeface="Tahoma" pitchFamily="2"/>
              </a:rPr>
              <a:t>dolgodelujočega</a:t>
            </a:r>
            <a:r>
              <a:rPr lang="sl-SI" sz="3000" dirty="0" smtClean="0">
                <a:latin typeface="Lucida Sans" pitchFamily="34" charset="0"/>
                <a:cs typeface="Tahoma" pitchFamily="2"/>
              </a:rPr>
              <a:t> opioida (morfij) ali pa je le-ta kontraindiciran.</a:t>
            </a:r>
          </a:p>
          <a:p>
            <a:pPr marL="705596" lvl="1" indent="-302401"/>
            <a:r>
              <a:rPr lang="sl-SI" sz="3000" dirty="0" smtClean="0">
                <a:latin typeface="Lucida Sans" pitchFamily="34" charset="0"/>
                <a:cs typeface="Tahoma" pitchFamily="2"/>
              </a:rPr>
              <a:t>ob uporabi splošne anestezije za CR.</a:t>
            </a:r>
          </a:p>
          <a:p>
            <a:pPr marL="705596" lvl="1" indent="-302401"/>
            <a:r>
              <a:rPr lang="sl-SI" sz="3000" dirty="0" smtClean="0">
                <a:latin typeface="Lucida Sans" pitchFamily="34" charset="0"/>
                <a:cs typeface="Tahoma" pitchFamily="2"/>
              </a:rPr>
              <a:t>preobčutljivost na NSAID</a:t>
            </a: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21288"/>
            <a:ext cx="4368392" cy="751781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u="sng" dirty="0" smtClean="0">
                <a:latin typeface="Lucida Sans" pitchFamily="34" charset="0"/>
              </a:rPr>
              <a:t>Študije kažejo pomembno vlogo TAP bloka</a:t>
            </a:r>
            <a:endParaRPr lang="sl-SI" dirty="0">
              <a:latin typeface="Lucida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05596" lvl="1" indent="-302401">
              <a:buNone/>
            </a:pPr>
            <a:endParaRPr lang="sl-SI" sz="3000" dirty="0" smtClean="0">
              <a:latin typeface="Lucida Sans" pitchFamily="34" charset="0"/>
              <a:cs typeface="Tahoma" pitchFamily="2"/>
            </a:endParaRPr>
          </a:p>
          <a:p>
            <a:pPr marL="705596" lvl="1" indent="-302401"/>
            <a:r>
              <a:rPr lang="sl-SI" sz="3000" dirty="0" smtClean="0">
                <a:latin typeface="Lucida Sans" pitchFamily="34" charset="0"/>
                <a:cs typeface="Tahoma" pitchFamily="2"/>
              </a:rPr>
              <a:t> ledvična okvara, sočasna uporaba nefrotoksičnih zdravil</a:t>
            </a:r>
          </a:p>
          <a:p>
            <a:pPr marL="705596" lvl="1" indent="-302401">
              <a:buNone/>
            </a:pPr>
            <a:endParaRPr lang="sl-SI" sz="3000" dirty="0" smtClean="0">
              <a:latin typeface="Lucida Sans" pitchFamily="34" charset="0"/>
              <a:cs typeface="Tahoma" pitchFamily="2"/>
            </a:endParaRPr>
          </a:p>
          <a:p>
            <a:pPr marL="705596" lvl="1" indent="-302401"/>
            <a:r>
              <a:rPr lang="sl-SI" sz="3000" dirty="0" smtClean="0">
                <a:latin typeface="Lucida Sans" pitchFamily="34" charset="0"/>
                <a:cs typeface="Tahoma" pitchFamily="2"/>
              </a:rPr>
              <a:t>anamnestično pridobljen podatek o GERB/želodčni razjedi</a:t>
            </a:r>
          </a:p>
          <a:p>
            <a:pPr marL="705596" lvl="1" indent="-302401">
              <a:buNone/>
            </a:pPr>
            <a:endParaRPr lang="sl-SI" sz="3000" dirty="0" smtClean="0">
              <a:latin typeface="Lucida Sans" pitchFamily="34" charset="0"/>
              <a:cs typeface="Tahoma" pitchFamily="2"/>
            </a:endParaRPr>
          </a:p>
          <a:p>
            <a:pPr marL="705596" lvl="1" indent="-302401"/>
            <a:r>
              <a:rPr lang="sl-SI" sz="3000" dirty="0" smtClean="0">
                <a:latin typeface="Lucida Sans" pitchFamily="34" charset="0"/>
                <a:cs typeface="Tahoma" pitchFamily="2"/>
              </a:rPr>
              <a:t> preobčutljivost na opiate</a:t>
            </a:r>
          </a:p>
          <a:p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u="sng" dirty="0" smtClean="0">
                <a:latin typeface="Lucida Sans" pitchFamily="34" charset="0"/>
              </a:rPr>
              <a:t>Študije kažejo pomembno vlogo TAP bloka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5100" dirty="0" err="1" smtClean="0">
                <a:latin typeface="Lucida Sans" pitchFamily="34" charset="0"/>
                <a:cs typeface="Tahoma" pitchFamily="2"/>
              </a:rPr>
              <a:t>Modrice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v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območju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injiciranja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lokalnega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anestetika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5100" dirty="0" err="1" smtClean="0">
                <a:latin typeface="Lucida Sans" pitchFamily="34" charset="0"/>
                <a:cs typeface="Tahoma" pitchFamily="2"/>
              </a:rPr>
              <a:t>intraperitonealno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injiciranje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5100" dirty="0" err="1" smtClean="0">
                <a:latin typeface="Lucida Sans" pitchFamily="34" charset="0"/>
                <a:cs typeface="Tahoma" pitchFamily="2"/>
              </a:rPr>
              <a:t>perforacija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debelega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črevesa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hematom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črevesne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stene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5100" dirty="0" err="1" smtClean="0">
                <a:latin typeface="Lucida Sans" pitchFamily="34" charset="0"/>
                <a:cs typeface="Tahoma" pitchFamily="2"/>
              </a:rPr>
              <a:t>poškodba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jeter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ledvic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vranice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5100" dirty="0" err="1" smtClean="0">
                <a:latin typeface="Lucida Sans" pitchFamily="34" charset="0"/>
                <a:cs typeface="Tahoma" pitchFamily="2"/>
              </a:rPr>
              <a:t>poškodba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živca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prehodna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pareza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femoralnega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živca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5100" dirty="0" err="1" smtClean="0">
                <a:latin typeface="Lucida Sans" pitchFamily="34" charset="0"/>
                <a:cs typeface="Tahoma" pitchFamily="2"/>
              </a:rPr>
              <a:t>intravaskularno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injiciranje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5100" dirty="0" err="1" smtClean="0">
                <a:latin typeface="Lucida Sans" pitchFamily="34" charset="0"/>
                <a:cs typeface="Tahoma" pitchFamily="2"/>
              </a:rPr>
              <a:t>predoziranje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lokalnega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5100" dirty="0" err="1" smtClean="0">
                <a:latin typeface="Lucida Sans" pitchFamily="34" charset="0"/>
                <a:cs typeface="Tahoma" pitchFamily="2"/>
              </a:rPr>
              <a:t>anestetika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,</a:t>
            </a: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5100" dirty="0" err="1" smtClean="0">
                <a:latin typeface="Lucida Sans" pitchFamily="34" charset="0"/>
                <a:cs typeface="Tahoma" pitchFamily="2"/>
              </a:rPr>
              <a:t>okužba</a:t>
            </a:r>
            <a:r>
              <a:rPr lang="en-US" sz="5100" dirty="0" smtClean="0">
                <a:latin typeface="Lucida Sans" pitchFamily="34" charset="0"/>
                <a:cs typeface="Tahoma" pitchFamily="2"/>
              </a:rPr>
              <a:t>.</a:t>
            </a:r>
          </a:p>
          <a:p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368392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sl-SI" dirty="0" smtClean="0"/>
              <a:t>	ZAPLETI  so  </a:t>
            </a:r>
            <a:r>
              <a:rPr lang="sl-SI" dirty="0" smtClean="0">
                <a:solidFill>
                  <a:srgbClr val="FF0000"/>
                </a:solidFill>
              </a:rPr>
              <a:t>ZELO REDKI </a:t>
            </a:r>
            <a:r>
              <a:rPr lang="sl-SI" dirty="0" smtClean="0"/>
              <a:t>!</a:t>
            </a:r>
            <a:r>
              <a:rPr lang="en-US" sz="4400" u="sng" dirty="0" smtClean="0">
                <a:solidFill>
                  <a:srgbClr val="FF0000"/>
                </a:solidFill>
                <a:latin typeface="Lucida Sans" pitchFamily="34" charset="0"/>
                <a:cs typeface="Tahoma" pitchFamily="2"/>
              </a:rPr>
              <a:t/>
            </a:r>
            <a:br>
              <a:rPr lang="en-US" sz="4400" u="sng" dirty="0" smtClean="0">
                <a:solidFill>
                  <a:srgbClr val="FF0000"/>
                </a:solidFill>
                <a:latin typeface="Lucida Sans" pitchFamily="34" charset="0"/>
                <a:cs typeface="Tahoma" pitchFamily="2"/>
              </a:rPr>
            </a:b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endParaRPr lang="sl-SI" sz="2800" dirty="0" smtClean="0">
              <a:latin typeface="Lucida Sans" pitchFamily="34" charset="0"/>
              <a:cs typeface="Tahoma" pitchFamily="2"/>
            </a:endParaRP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sl-SI" sz="2800" dirty="0" smtClean="0">
                <a:latin typeface="Lucida Sans" pitchFamily="34" charset="0"/>
                <a:cs typeface="Tahoma" pitchFamily="2"/>
              </a:rPr>
              <a:t>t</a:t>
            </a:r>
            <a:r>
              <a:rPr lang="en-US" sz="2800" dirty="0" err="1" smtClean="0">
                <a:latin typeface="Lucida Sans" pitchFamily="34" charset="0"/>
                <a:cs typeface="Tahoma" pitchFamily="2"/>
              </a:rPr>
              <a:t>ehnika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 p</a:t>
            </a:r>
            <a:r>
              <a:rPr lang="en-US" sz="2800" dirty="0" err="1" smtClean="0">
                <a:latin typeface="Lucida Sans" pitchFamily="34" charset="0"/>
                <a:cs typeface="Tahoma" pitchFamily="2"/>
              </a:rPr>
              <a:t>odročn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e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A/A  ( </a:t>
            </a:r>
            <a:r>
              <a:rPr lang="sl-SI" sz="2800" dirty="0" err="1" smtClean="0">
                <a:latin typeface="Lucida Sans" pitchFamily="34" charset="0"/>
                <a:cs typeface="Tahoma" pitchFamily="2"/>
              </a:rPr>
              <a:t>Rafi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 2001)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None/>
            </a:pPr>
            <a:endParaRPr lang="sl-SI" sz="2800" dirty="0" smtClean="0">
              <a:latin typeface="Lucida Sans" pitchFamily="34" charset="0"/>
              <a:cs typeface="Tahoma" pitchFamily="2"/>
            </a:endParaRP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2800" dirty="0" err="1" smtClean="0">
                <a:latin typeface="Lucida Sans" pitchFamily="34" charset="0"/>
                <a:cs typeface="Tahoma" pitchFamily="2"/>
              </a:rPr>
              <a:t>somatsk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a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2800" dirty="0" err="1" smtClean="0">
                <a:latin typeface="Lucida Sans" pitchFamily="34" charset="0"/>
                <a:cs typeface="Tahoma" pitchFamily="2"/>
              </a:rPr>
              <a:t>bolečin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a abdominalne stene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(koža</a:t>
            </a:r>
            <a:r>
              <a:rPr lang="sl-SI" sz="2800" dirty="0" smtClean="0">
                <a:latin typeface="Lucida Sans" pitchFamily="34" charset="0"/>
                <a:cs typeface="Tahoma" pitchFamily="2"/>
                <a:sym typeface="Wingdings" pitchFamily="2" charset="2"/>
              </a:rPr>
              <a:t>parietalni </a:t>
            </a:r>
            <a:r>
              <a:rPr lang="sl-SI" sz="2800" dirty="0" err="1" smtClean="0">
                <a:latin typeface="Lucida Sans" pitchFamily="34" charset="0"/>
                <a:cs typeface="Tahoma" pitchFamily="2"/>
                <a:sym typeface="Wingdings" pitchFamily="2" charset="2"/>
              </a:rPr>
              <a:t>peritonej</a:t>
            </a:r>
            <a:r>
              <a:rPr lang="sl-SI" sz="2800" dirty="0" smtClean="0">
                <a:latin typeface="Lucida Sans" pitchFamily="34" charset="0"/>
                <a:cs typeface="Tahoma" pitchFamily="2"/>
                <a:sym typeface="Wingdings" pitchFamily="2" charset="2"/>
              </a:rPr>
              <a:t> ), za </a:t>
            </a:r>
            <a:r>
              <a:rPr lang="sl-SI" sz="2800" dirty="0" err="1" smtClean="0">
                <a:latin typeface="Lucida Sans" pitchFamily="34" charset="0"/>
                <a:cs typeface="Tahoma" pitchFamily="2"/>
                <a:sym typeface="Wingdings" pitchFamily="2" charset="2"/>
              </a:rPr>
              <a:t>visceralno</a:t>
            </a:r>
            <a:r>
              <a:rPr lang="sl-SI" sz="2800" dirty="0" smtClean="0">
                <a:latin typeface="Lucida Sans" pitchFamily="34" charset="0"/>
                <a:cs typeface="Tahoma" pitchFamily="2"/>
                <a:sym typeface="Wingdings" pitchFamily="2" charset="2"/>
              </a:rPr>
              <a:t> bolečino še dodatni analgetiki!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endParaRPr lang="en-US" sz="2800" dirty="0" smtClean="0">
              <a:latin typeface="Lucida Sans" pitchFamily="34" charset="0"/>
              <a:cs typeface="Tahoma" pitchFamily="2"/>
            </a:endParaRP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sl-SI" sz="2800" dirty="0" smtClean="0">
                <a:latin typeface="Lucida Sans" pitchFamily="34" charset="0"/>
                <a:cs typeface="Tahoma" pitchFamily="2"/>
              </a:rPr>
              <a:t>del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2800" dirty="0" err="1" smtClean="0">
                <a:latin typeface="Lucida Sans" pitchFamily="34" charset="0"/>
                <a:cs typeface="Tahoma" pitchFamily="2"/>
              </a:rPr>
              <a:t>multimodalne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2800" dirty="0" err="1" smtClean="0">
                <a:latin typeface="Lucida Sans" pitchFamily="34" charset="0"/>
                <a:cs typeface="Tahoma" pitchFamily="2"/>
              </a:rPr>
              <a:t>analgezije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 ali za </a:t>
            </a:r>
            <a:r>
              <a:rPr lang="sl-SI" sz="2800" dirty="0" err="1" smtClean="0">
                <a:latin typeface="Lucida Sans" pitchFamily="34" charset="0"/>
                <a:cs typeface="Tahoma" pitchFamily="2"/>
              </a:rPr>
              <a:t>dif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. </a:t>
            </a:r>
            <a:r>
              <a:rPr lang="sl-SI" sz="2800" dirty="0" err="1" smtClean="0">
                <a:latin typeface="Lucida Sans" pitchFamily="34" charset="0"/>
                <a:cs typeface="Tahoma" pitchFamily="2"/>
              </a:rPr>
              <a:t>Dg</a:t>
            </a:r>
            <a:endParaRPr lang="sl-SI" sz="2800" dirty="0" smtClean="0">
              <a:latin typeface="Lucida Sans" pitchFamily="34" charset="0"/>
              <a:cs typeface="Tahoma" pitchFamily="2"/>
            </a:endParaRP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endParaRPr lang="en-US" sz="2800" dirty="0" smtClean="0">
              <a:latin typeface="Lucida Sans" pitchFamily="34" charset="0"/>
              <a:cs typeface="Tahoma" pitchFamily="2"/>
            </a:endParaRP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None/>
            </a:pPr>
            <a:endParaRPr lang="en-US" sz="2800" dirty="0" smtClean="0">
              <a:latin typeface="Lucida Sans" pitchFamily="34" charset="0"/>
              <a:cs typeface="Tahoma" pitchFamily="2"/>
            </a:endParaRPr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TAP  </a:t>
            </a:r>
            <a:r>
              <a:rPr lang="sl-SI" sz="2400" dirty="0" smtClean="0"/>
              <a:t>(</a:t>
            </a:r>
            <a:r>
              <a:rPr lang="sl-SI" sz="2400" b="0" dirty="0" err="1" smtClean="0"/>
              <a:t>transversus</a:t>
            </a:r>
            <a:r>
              <a:rPr lang="sl-SI" sz="2400" b="0" dirty="0" smtClean="0"/>
              <a:t> </a:t>
            </a:r>
            <a:r>
              <a:rPr lang="sl-SI" sz="2400" b="0" dirty="0" err="1" smtClean="0"/>
              <a:t>abdominis</a:t>
            </a:r>
            <a:r>
              <a:rPr lang="sl-SI" sz="2400" b="0" dirty="0" smtClean="0"/>
              <a:t> plane </a:t>
            </a:r>
            <a:r>
              <a:rPr lang="sl-SI" sz="2400" dirty="0" smtClean="0"/>
              <a:t>) </a:t>
            </a:r>
            <a:r>
              <a:rPr lang="sl-SI" sz="4000" dirty="0" smtClean="0"/>
              <a:t>BLOK</a:t>
            </a:r>
            <a:endParaRPr lang="sl-SI" sz="4000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smtClean="0"/>
              <a:t>TAP BLOK                    J   Wagner Kovačec      Celje, oktober 2013</a:t>
            </a:r>
            <a:endParaRPr lang="sl-SI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SzPct val="45000"/>
              <a:buNone/>
            </a:pPr>
            <a:r>
              <a:rPr lang="sl-SI" sz="3000" b="1" dirty="0" smtClean="0">
                <a:latin typeface="Lucida Sans" pitchFamily="34" charset="0"/>
                <a:cs typeface="Iskoola Pota" pitchFamily="34"/>
              </a:rPr>
              <a:t>Široko uporaben</a:t>
            </a:r>
            <a:r>
              <a:rPr lang="sl-SI" sz="3000" dirty="0" smtClean="0">
                <a:latin typeface="Lucida Sans" pitchFamily="34" charset="0"/>
                <a:cs typeface="Iskoola Pota" pitchFamily="34"/>
              </a:rPr>
              <a:t>:</a:t>
            </a:r>
          </a:p>
          <a:p>
            <a:pPr marL="403177" lvl="1" indent="0">
              <a:buSzPct val="45000"/>
              <a:buNone/>
            </a:pPr>
            <a:r>
              <a:rPr lang="sl-SI" sz="3000" dirty="0" smtClean="0">
                <a:latin typeface="Lucida Sans" pitchFamily="34" charset="0"/>
                <a:cs typeface="Iskoola Pota" pitchFamily="34"/>
              </a:rPr>
              <a:t>-lajšanje bolečine za več vrst posegov</a:t>
            </a:r>
          </a:p>
          <a:p>
            <a:pPr marL="403177" lvl="1" indent="0">
              <a:buSzPct val="45000"/>
              <a:buNone/>
            </a:pPr>
            <a:endParaRPr lang="sl-SI" sz="3000" dirty="0" smtClean="0">
              <a:latin typeface="Lucida Sans" pitchFamily="34" charset="0"/>
              <a:cs typeface="Iskoola Pota" pitchFamily="34"/>
            </a:endParaRPr>
          </a:p>
          <a:p>
            <a:pPr marL="403177" lvl="1" indent="0">
              <a:buSzPct val="45000"/>
              <a:buNone/>
            </a:pPr>
            <a:r>
              <a:rPr lang="sl-SI" sz="3000" dirty="0" smtClean="0">
                <a:latin typeface="Lucida Sans" pitchFamily="34" charset="0"/>
                <a:cs typeface="Iskoola Pota" pitchFamily="34"/>
              </a:rPr>
              <a:t>- relativno malo potrebne opreme ter     zdravil</a:t>
            </a:r>
          </a:p>
          <a:p>
            <a:pPr marL="403177" lvl="1" indent="0">
              <a:buSzPct val="45000"/>
              <a:buFontTx/>
              <a:buChar char="-"/>
            </a:pPr>
            <a:endParaRPr lang="sl-SI" sz="3000" dirty="0" smtClean="0">
              <a:latin typeface="Lucida Sans" pitchFamily="34" charset="0"/>
              <a:cs typeface="Iskoola Pota" pitchFamily="34"/>
            </a:endParaRPr>
          </a:p>
          <a:p>
            <a:pPr marL="403177" lvl="1" indent="0">
              <a:buSzPct val="45000"/>
              <a:buNone/>
            </a:pPr>
            <a:r>
              <a:rPr lang="sl-SI" sz="3000" dirty="0" smtClean="0">
                <a:latin typeface="Lucida Sans" pitchFamily="34" charset="0"/>
                <a:cs typeface="Iskoola Pota" pitchFamily="34"/>
              </a:rPr>
              <a:t>- lahko ga uporabimo v operacijski dvorani, </a:t>
            </a:r>
            <a:r>
              <a:rPr lang="sl-SI" sz="3000" dirty="0" err="1" smtClean="0">
                <a:latin typeface="Lucida Sans" pitchFamily="34" charset="0"/>
                <a:cs typeface="Iskoola Pota" pitchFamily="34"/>
              </a:rPr>
              <a:t>zbujevalnici</a:t>
            </a:r>
            <a:r>
              <a:rPr lang="sl-SI" sz="3000" dirty="0" smtClean="0">
                <a:latin typeface="Lucida Sans" pitchFamily="34" charset="0"/>
                <a:cs typeface="Iskoola Pota" pitchFamily="34"/>
              </a:rPr>
              <a:t>, na oddelku…</a:t>
            </a:r>
          </a:p>
          <a:p>
            <a:pPr marL="403177" lvl="1" indent="0">
              <a:buSzPct val="45000"/>
              <a:buFont typeface="StarSymbol"/>
              <a:buChar char="●"/>
            </a:pPr>
            <a:endParaRPr lang="sl-SI" sz="2800" dirty="0" smtClean="0">
              <a:latin typeface="Lucida Sans" pitchFamily="34" charset="0"/>
              <a:cs typeface="Iskoola Pota" pitchFamily="34"/>
            </a:endParaRPr>
          </a:p>
          <a:p>
            <a:pPr marL="0" lvl="0" indent="0">
              <a:buSzPct val="45000"/>
              <a:buFont typeface="StarSymbol"/>
              <a:buChar char="●"/>
            </a:pPr>
            <a:endParaRPr lang="sl-SI" sz="2800" dirty="0" smtClean="0">
              <a:latin typeface="Lucida Sans" pitchFamily="34" charset="0"/>
              <a:cs typeface="Iskoola Pota" pitchFamily="34"/>
            </a:endParaRPr>
          </a:p>
          <a:p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Prednosti TAP bloka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SzPct val="45000"/>
              <a:buNone/>
            </a:pPr>
            <a:endParaRPr lang="sl-SI" sz="2800" dirty="0" smtClean="0">
              <a:latin typeface="Lucida Sans" pitchFamily="34" charset="0"/>
              <a:cs typeface="Iskoola Pota" pitchFamily="34"/>
            </a:endParaRPr>
          </a:p>
          <a:p>
            <a:pPr marL="0" lvl="0" indent="0">
              <a:buSzPct val="45000"/>
              <a:buNone/>
            </a:pPr>
            <a:r>
              <a:rPr lang="sl-SI" sz="2800" dirty="0" smtClean="0">
                <a:latin typeface="Lucida Sans" pitchFamily="34" charset="0"/>
                <a:cs typeface="Iskoola Pota" pitchFamily="34"/>
              </a:rPr>
              <a:t>-enostaven, za aplikacijo ni potrebno veliko časa (10-15min)</a:t>
            </a:r>
          </a:p>
          <a:p>
            <a:pPr marL="0" lvl="0" indent="0">
              <a:buSzPct val="45000"/>
              <a:buFont typeface="StarSymbol"/>
              <a:buChar char="●"/>
            </a:pPr>
            <a:endParaRPr lang="sl-SI" sz="2800" dirty="0" smtClean="0">
              <a:latin typeface="Lucida Sans" pitchFamily="34" charset="0"/>
              <a:cs typeface="Iskoola Pota" pitchFamily="34"/>
            </a:endParaRPr>
          </a:p>
          <a:p>
            <a:pPr marL="0" lvl="0" indent="0">
              <a:buNone/>
            </a:pPr>
            <a:r>
              <a:rPr lang="sl-SI" sz="2800" dirty="0" smtClean="0">
                <a:latin typeface="Lucida Sans" pitchFamily="34" charset="0"/>
                <a:cs typeface="Iskoola Pota" pitchFamily="34"/>
              </a:rPr>
              <a:t>-lahko ga uporabimo tudi ob motnjah  koagulacije (UZ) ali ko ne moremo uporabiti </a:t>
            </a:r>
            <a:r>
              <a:rPr lang="sl-SI" sz="2800" dirty="0" err="1" smtClean="0">
                <a:latin typeface="Lucida Sans" pitchFamily="34" charset="0"/>
                <a:cs typeface="Iskoola Pota" pitchFamily="34"/>
              </a:rPr>
              <a:t>epiduralne</a:t>
            </a:r>
            <a:r>
              <a:rPr lang="sl-SI" sz="2800" dirty="0" smtClean="0">
                <a:latin typeface="Lucida Sans" pitchFamily="34" charset="0"/>
                <a:cs typeface="Iskoola Pota" pitchFamily="34"/>
              </a:rPr>
              <a:t> </a:t>
            </a:r>
            <a:r>
              <a:rPr lang="sl-SI" sz="2800" dirty="0" err="1" smtClean="0">
                <a:latin typeface="Lucida Sans" pitchFamily="34" charset="0"/>
                <a:cs typeface="Iskoola Pota" pitchFamily="34"/>
              </a:rPr>
              <a:t>analgezije</a:t>
            </a:r>
            <a:endParaRPr lang="sl-SI" sz="2800" dirty="0" smtClean="0">
              <a:latin typeface="Lucida Sans" pitchFamily="34" charset="0"/>
              <a:cs typeface="Iskoola Pota" pitchFamily="34"/>
            </a:endParaRPr>
          </a:p>
          <a:p>
            <a:endParaRPr lang="sl-SI" sz="2800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Prednosti TAP bloka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427984" y="6178227"/>
            <a:ext cx="4368392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Kovačec      Celje, oktober </a:t>
            </a:r>
            <a:r>
              <a:rPr lang="sl-SI" sz="1400" dirty="0" smtClean="0"/>
              <a:t>20</a:t>
            </a:r>
            <a:r>
              <a:rPr lang="sl-SI" sz="1400" dirty="0" smtClean="0"/>
              <a:t>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PRIPRAVIMO ZA TAP BLOK?</a:t>
            </a:r>
            <a:endParaRPr lang="sl-SI" dirty="0"/>
          </a:p>
        </p:txBody>
      </p:sp>
      <p:pic>
        <p:nvPicPr>
          <p:cNvPr id="5" name="Ograda vsebine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6559" y="1481138"/>
            <a:ext cx="6030881" cy="4525962"/>
          </a:xfrm>
          <a:ln w="38103">
            <a:solidFill>
              <a:srgbClr val="000000"/>
            </a:solidFill>
            <a:prstDash val="solid"/>
            <a:miter/>
          </a:ln>
          <a:effectLst>
            <a:outerShdw dist="38096" dir="2700000" algn="tl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368392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grada vsebine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5" y="2067026"/>
            <a:ext cx="3816423" cy="3354185"/>
          </a:xfrm>
          <a:ln w="38103">
            <a:solidFill>
              <a:srgbClr val="000000"/>
            </a:solidFill>
            <a:prstDash val="solid"/>
            <a:miter/>
          </a:ln>
          <a:effectLst>
            <a:outerShdw dist="38096" dir="2700000" algn="tl">
              <a:srgbClr val="000000">
                <a:alpha val="43000"/>
              </a:srgbClr>
            </a:outerShdw>
          </a:effectLst>
        </p:spPr>
      </p:pic>
      <p:pic>
        <p:nvPicPr>
          <p:cNvPr id="6" name="Ograda vsebin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988841"/>
            <a:ext cx="4104456" cy="3456384"/>
          </a:xfrm>
          <a:prstGeom prst="rect">
            <a:avLst/>
          </a:prstGeom>
          <a:ln w="38103">
            <a:solidFill>
              <a:srgbClr val="000000"/>
            </a:solidFill>
            <a:prstDash val="solid"/>
            <a:miter/>
          </a:ln>
          <a:effectLst>
            <a:outerShdw dist="38096" dir="2700000" algn="tl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Kovačec      Celje, oktober </a:t>
            </a:r>
            <a:r>
              <a:rPr lang="sl-SI" sz="1400" dirty="0" smtClean="0"/>
              <a:t>201</a:t>
            </a:r>
            <a:r>
              <a:rPr lang="sl-SI" sz="1400" dirty="0" smtClean="0"/>
              <a:t>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grada vsebine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060848"/>
            <a:ext cx="3960440" cy="3354185"/>
          </a:xfrm>
          <a:ln w="38103">
            <a:solidFill>
              <a:srgbClr val="000000"/>
            </a:solidFill>
            <a:prstDash val="solid"/>
            <a:miter/>
          </a:ln>
          <a:effectLst>
            <a:outerShdw dist="38096" dir="2700000" algn="tl">
              <a:srgbClr val="000000">
                <a:alpha val="43000"/>
              </a:srgbClr>
            </a:outerShdw>
          </a:effectLst>
        </p:spPr>
      </p:pic>
      <p:pic>
        <p:nvPicPr>
          <p:cNvPr id="6" name="Ograda vsebin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2060848"/>
            <a:ext cx="4475165" cy="3356369"/>
          </a:xfrm>
          <a:prstGeom prst="rect">
            <a:avLst/>
          </a:prstGeom>
          <a:ln w="38103">
            <a:solidFill>
              <a:srgbClr val="000000"/>
            </a:solidFill>
            <a:prstDash val="solid"/>
            <a:miter/>
          </a:ln>
          <a:effectLst>
            <a:outerShdw dist="38096" dir="2700000" algn="tl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grada vsebine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4472247" cy="3354185"/>
          </a:xfrm>
          <a:ln w="38103">
            <a:solidFill>
              <a:srgbClr val="000000"/>
            </a:solidFill>
            <a:prstDash val="solid"/>
            <a:miter/>
          </a:ln>
          <a:effectLst>
            <a:outerShdw dist="38096" dir="2700000" algn="tl">
              <a:srgbClr val="000000">
                <a:alpha val="43000"/>
              </a:srgbClr>
            </a:outerShdw>
          </a:effectLst>
        </p:spPr>
      </p:pic>
      <p:pic>
        <p:nvPicPr>
          <p:cNvPr id="6" name="Ograda vsebin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132856"/>
            <a:ext cx="4223645" cy="3356369"/>
          </a:xfrm>
          <a:prstGeom prst="rect">
            <a:avLst/>
          </a:prstGeom>
          <a:ln w="38103">
            <a:solidFill>
              <a:srgbClr val="000000"/>
            </a:solidFill>
            <a:prstDash val="solid"/>
            <a:miter/>
          </a:ln>
          <a:effectLst>
            <a:outerShdw dist="38096" dir="2700000" algn="tl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>
              <a:hlinkClick r:id="rId2"/>
            </a:endParaRPr>
          </a:p>
          <a:p>
            <a:endParaRPr lang="sl-SI" dirty="0" smtClean="0">
              <a:hlinkClick r:id="rId2"/>
            </a:endParaRPr>
          </a:p>
          <a:p>
            <a:r>
              <a:rPr lang="sl-SI" dirty="0" err="1" smtClean="0">
                <a:hlinkClick r:id="rId2"/>
              </a:rPr>
              <a:t>www.usra.ca/sb</a:t>
            </a:r>
            <a:r>
              <a:rPr lang="sl-SI" dirty="0" smtClean="0">
                <a:hlinkClick r:id="rId2"/>
              </a:rPr>
              <a:t>-</a:t>
            </a:r>
            <a:r>
              <a:rPr lang="sl-SI" dirty="0" err="1" smtClean="0">
                <a:hlinkClick r:id="rId2"/>
              </a:rPr>
              <a:t>tap</a:t>
            </a:r>
            <a:endParaRPr lang="sl-SI" dirty="0" smtClean="0"/>
          </a:p>
          <a:p>
            <a:endParaRPr lang="sl-SI" dirty="0" smtClean="0"/>
          </a:p>
          <a:p>
            <a:r>
              <a:rPr lang="sl-SI" dirty="0" err="1" smtClean="0">
                <a:hlinkClick r:id="rId3"/>
              </a:rPr>
              <a:t>www.philips.com/RAPMeducation</a:t>
            </a:r>
            <a:endParaRPr lang="sl-SI" dirty="0" smtClean="0"/>
          </a:p>
          <a:p>
            <a:endParaRPr lang="sl-SI" dirty="0" smtClean="0"/>
          </a:p>
          <a:p>
            <a:r>
              <a:rPr lang="sl-SI" dirty="0" err="1" smtClean="0">
                <a:hlinkClick r:id="rId4"/>
              </a:rPr>
              <a:t>jozica.wagner</a:t>
            </a:r>
            <a:r>
              <a:rPr lang="sl-SI" dirty="0" smtClean="0">
                <a:hlinkClick r:id="rId4"/>
              </a:rPr>
              <a:t>-</a:t>
            </a:r>
            <a:r>
              <a:rPr lang="sl-SI" dirty="0" err="1" smtClean="0">
                <a:hlinkClick r:id="rId4"/>
              </a:rPr>
              <a:t>kovacec@guest.arnes.si</a:t>
            </a:r>
            <a:endParaRPr lang="sl-SI" dirty="0" smtClean="0"/>
          </a:p>
          <a:p>
            <a:pPr>
              <a:buNone/>
            </a:pPr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24376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????????????????????????????????????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HVALA ZA POZORNOST!</a:t>
            </a:r>
            <a:endParaRPr lang="sl-SI" dirty="0"/>
          </a:p>
        </p:txBody>
      </p:sp>
      <p:pic>
        <p:nvPicPr>
          <p:cNvPr id="2050" name="Picture 2" descr="C:\Documents\7652725_Sonc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7200799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sl-SI" sz="2800" dirty="0" smtClean="0">
                <a:latin typeface="Lucida Sans" pitchFamily="34" charset="0"/>
                <a:cs typeface="Tahoma" pitchFamily="2"/>
              </a:rPr>
              <a:t>LA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v </a:t>
            </a:r>
            <a:r>
              <a:rPr lang="en-US" sz="2800" dirty="0" err="1" smtClean="0">
                <a:latin typeface="Lucida Sans" pitchFamily="34" charset="0"/>
                <a:cs typeface="Tahoma" pitchFamily="2"/>
              </a:rPr>
              <a:t>anatomsko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</a:t>
            </a:r>
            <a:r>
              <a:rPr lang="en-US" sz="2800" dirty="0" err="1" smtClean="0">
                <a:latin typeface="Lucida Sans" pitchFamily="34" charset="0"/>
                <a:cs typeface="Tahoma" pitchFamily="2"/>
              </a:rPr>
              <a:t>ravnino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med </a:t>
            </a:r>
            <a:r>
              <a:rPr lang="en-US" sz="2800" dirty="0" err="1" smtClean="0">
                <a:latin typeface="Lucida Sans" pitchFamily="34" charset="0"/>
                <a:cs typeface="Tahoma" pitchFamily="2"/>
              </a:rPr>
              <a:t>mišicama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OI</a:t>
            </a:r>
            <a:r>
              <a:rPr lang="en-US" sz="2800" dirty="0" smtClean="0">
                <a:latin typeface="Lucida Sans" pitchFamily="34" charset="0"/>
                <a:cs typeface="Tahoma" pitchFamily="2"/>
              </a:rPr>
              <a:t> in 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TA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None/>
            </a:pPr>
            <a:endParaRPr lang="sl-SI" sz="2800" dirty="0" smtClean="0">
              <a:latin typeface="Lucida Sans" pitchFamily="34" charset="0"/>
              <a:cs typeface="Tahoma" pitchFamily="2"/>
            </a:endParaRP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sl-SI" sz="2800" dirty="0" smtClean="0">
                <a:latin typeface="Lucida Sans" pitchFamily="34" charset="0"/>
                <a:cs typeface="Tahoma" pitchFamily="2"/>
              </a:rPr>
              <a:t>IZVEDBA: 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None/>
            </a:pPr>
            <a:r>
              <a:rPr lang="sl-SI" sz="2800" dirty="0" smtClean="0">
                <a:latin typeface="Lucida Sans" pitchFamily="34" charset="0"/>
                <a:cs typeface="Tahoma" pitchFamily="2"/>
              </a:rPr>
              <a:t>	</a:t>
            </a: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sl-SI" sz="2800" dirty="0" smtClean="0">
                <a:latin typeface="Lucida Sans" pitchFamily="34" charset="0"/>
                <a:cs typeface="Tahoma" pitchFamily="2"/>
              </a:rPr>
              <a:t> ledveni  “Triangle </a:t>
            </a:r>
            <a:r>
              <a:rPr lang="sl-SI" sz="2800" dirty="0" err="1" smtClean="0">
                <a:latin typeface="Lucida Sans" pitchFamily="34" charset="0"/>
                <a:cs typeface="Tahoma" pitchFamily="2"/>
              </a:rPr>
              <a:t>of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 </a:t>
            </a:r>
            <a:r>
              <a:rPr lang="sl-SI" sz="2800" dirty="0" err="1" smtClean="0">
                <a:latin typeface="Lucida Sans" pitchFamily="34" charset="0"/>
                <a:cs typeface="Tahoma" pitchFamily="2"/>
              </a:rPr>
              <a:t>Petit</a:t>
            </a:r>
            <a:r>
              <a:rPr lang="sl-SI" sz="2800" dirty="0" smtClean="0">
                <a:latin typeface="Lucida Sans" pitchFamily="34" charset="0"/>
                <a:cs typeface="Tahoma" pitchFamily="2"/>
              </a:rPr>
              <a:t>” ali z UZ</a:t>
            </a:r>
            <a:endParaRPr lang="en-US" sz="2800" dirty="0" smtClean="0">
              <a:latin typeface="Lucida Sans" pitchFamily="34" charset="0"/>
              <a:cs typeface="Tahoma" pitchFamily="2"/>
            </a:endParaRPr>
          </a:p>
          <a:p>
            <a:pPr marL="431999" lvl="0" indent="-323999">
              <a:lnSpc>
                <a:spcPct val="90000"/>
              </a:lnSpc>
              <a:spcBef>
                <a:spcPts val="0"/>
              </a:spcBef>
              <a:spcAft>
                <a:spcPts val="1415"/>
              </a:spcAft>
              <a:buSzPct val="45000"/>
              <a:buNone/>
            </a:pPr>
            <a:endParaRPr lang="en-US" sz="2800" dirty="0" smtClean="0">
              <a:latin typeface="Lucida Sans" pitchFamily="34" charset="0"/>
              <a:cs typeface="Tahoma" pitchFamily="2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3923928" y="6093297"/>
            <a:ext cx="4752528" cy="764704"/>
          </a:xfrm>
        </p:spPr>
        <p:txBody>
          <a:bodyPr/>
          <a:lstStyle/>
          <a:p>
            <a:r>
              <a:rPr lang="sl-SI" sz="1400" dirty="0" smtClean="0"/>
              <a:t>    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			</a:t>
            </a:r>
            <a:endParaRPr lang="sl-SI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499992" y="6093297"/>
            <a:ext cx="4176464" cy="764704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7704" y="548680"/>
            <a:ext cx="5328592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368392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Picture 2" descr="C:\Documents\Transverse_abdom_plan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7704856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b="1" dirty="0" err="1" smtClean="0"/>
              <a:t>Oživčenje</a:t>
            </a:r>
            <a:r>
              <a:rPr lang="sl-SI" b="1" dirty="0" smtClean="0"/>
              <a:t> trebušne stene</a:t>
            </a:r>
            <a:r>
              <a:rPr lang="sl-SI" dirty="0" smtClean="0"/>
              <a:t>:</a:t>
            </a:r>
          </a:p>
          <a:p>
            <a:pPr>
              <a:buNone/>
            </a:pPr>
            <a:endParaRPr lang="sl-SI" dirty="0" smtClean="0"/>
          </a:p>
          <a:p>
            <a:r>
              <a:rPr lang="sl-SI" dirty="0" smtClean="0"/>
              <a:t> spodnji torakalni živci </a:t>
            </a:r>
            <a:r>
              <a:rPr lang="sl-SI" dirty="0" err="1" smtClean="0"/>
              <a:t>Th</a:t>
            </a:r>
            <a:r>
              <a:rPr lang="sl-SI" dirty="0" smtClean="0"/>
              <a:t> 7-11,</a:t>
            </a:r>
          </a:p>
          <a:p>
            <a:pPr>
              <a:buNone/>
            </a:pPr>
            <a:endParaRPr lang="sl-SI" dirty="0" smtClean="0"/>
          </a:p>
          <a:p>
            <a:r>
              <a:rPr lang="sl-SI" dirty="0" smtClean="0"/>
              <a:t> </a:t>
            </a:r>
            <a:r>
              <a:rPr lang="sl-SI" dirty="0" err="1" smtClean="0"/>
              <a:t>subkostalni</a:t>
            </a:r>
            <a:r>
              <a:rPr lang="sl-SI" dirty="0" smtClean="0"/>
              <a:t> živec </a:t>
            </a:r>
            <a:r>
              <a:rPr lang="sl-SI" dirty="0" err="1" smtClean="0"/>
              <a:t>Th</a:t>
            </a:r>
            <a:r>
              <a:rPr lang="sl-SI" dirty="0" smtClean="0"/>
              <a:t> 12 in prvi ledveni živec</a:t>
            </a:r>
          </a:p>
          <a:p>
            <a:r>
              <a:rPr lang="sl-SI" dirty="0" smtClean="0">
                <a:sym typeface="Wingdings" pitchFamily="2" charset="2"/>
              </a:rPr>
              <a:t> </a:t>
            </a:r>
            <a:r>
              <a:rPr lang="sl-SI" dirty="0" err="1" smtClean="0">
                <a:sym typeface="Wingdings" pitchFamily="2" charset="2"/>
              </a:rPr>
              <a:t>ilioigvinalni</a:t>
            </a:r>
            <a:r>
              <a:rPr lang="sl-SI" dirty="0" smtClean="0">
                <a:sym typeface="Wingdings" pitchFamily="2" charset="2"/>
              </a:rPr>
              <a:t>/</a:t>
            </a:r>
            <a:r>
              <a:rPr lang="sl-SI" dirty="0" err="1" smtClean="0">
                <a:sym typeface="Wingdings" pitchFamily="2" charset="2"/>
              </a:rPr>
              <a:t>iliohipogastrični</a:t>
            </a:r>
            <a:r>
              <a:rPr lang="sl-SI" dirty="0" smtClean="0">
                <a:sym typeface="Wingdings" pitchFamily="2" charset="2"/>
              </a:rPr>
              <a:t> ž.</a:t>
            </a:r>
          </a:p>
          <a:p>
            <a:pPr>
              <a:buNone/>
            </a:pPr>
            <a:endParaRPr lang="sl-SI" dirty="0" smtClean="0"/>
          </a:p>
          <a:p>
            <a:r>
              <a:rPr lang="sl-SI" dirty="0" smtClean="0">
                <a:sym typeface="Wingdings" pitchFamily="2" charset="2"/>
              </a:rPr>
              <a:t>anteriorni del; med mm. OI in TA</a:t>
            </a:r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165304"/>
            <a:ext cx="4296384" cy="607765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Anatomija 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9592" y="548680"/>
            <a:ext cx="7704856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	ANATOMSKE  TOČKE</a:t>
            </a:r>
            <a:endParaRPr lang="sl-SI" sz="2800" dirty="0"/>
          </a:p>
        </p:txBody>
      </p:sp>
      <p:sp>
        <p:nvSpPr>
          <p:cNvPr id="8" name="Ograda vsebine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</a:pP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Petitov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trikotnik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omejujejo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:</a:t>
            </a:r>
            <a:endParaRPr lang="sl-SI" sz="2800" dirty="0" smtClean="0">
              <a:latin typeface="Lucida Sans" pitchFamily="34" charset="0"/>
              <a:cs typeface="DilleniaUPC" pitchFamily="18"/>
            </a:endParaRPr>
          </a:p>
          <a:p>
            <a:pPr marL="431999" lvl="0" indent="-323999">
              <a:spcBef>
                <a:spcPts val="0"/>
              </a:spcBef>
              <a:spcAft>
                <a:spcPts val="1415"/>
              </a:spcAft>
              <a:buSzPct val="45000"/>
              <a:buNone/>
            </a:pPr>
            <a:endParaRPr lang="en-US" sz="2800" dirty="0" smtClean="0">
              <a:latin typeface="Lucida Sans" pitchFamily="34" charset="0"/>
              <a:cs typeface="DilleniaUPC" pitchFamily="18"/>
            </a:endParaRP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75000"/>
              <a:buFont typeface="StarSymbol"/>
              <a:buChar char="–"/>
            </a:pP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Spredaj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: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mišica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obliquus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ext</a:t>
            </a:r>
            <a:r>
              <a:rPr lang="sl-SI" sz="2800" dirty="0" smtClean="0">
                <a:latin typeface="Lucida Sans" pitchFamily="34" charset="0"/>
                <a:cs typeface="DilleniaUPC" pitchFamily="18"/>
              </a:rPr>
              <a:t>.</a:t>
            </a:r>
            <a:endParaRPr lang="en-US" sz="2800" dirty="0" smtClean="0">
              <a:latin typeface="Lucida Sans" pitchFamily="34" charset="0"/>
              <a:cs typeface="DilleniaUPC" pitchFamily="18"/>
            </a:endParaRP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75000"/>
              <a:buFont typeface="StarSymbol"/>
              <a:buChar char="–"/>
            </a:pP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Zadaj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: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sprednji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rob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mišice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latissimus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dorsi</a:t>
            </a:r>
            <a:endParaRPr lang="en-US" sz="2800" dirty="0" smtClean="0">
              <a:latin typeface="Lucida Sans" pitchFamily="34" charset="0"/>
              <a:cs typeface="DilleniaUPC" pitchFamily="18"/>
            </a:endParaRP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75000"/>
              <a:buFont typeface="StarSymbol"/>
              <a:buChar char="–"/>
            </a:pP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Spodaj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: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crista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iliaca</a:t>
            </a:r>
            <a:endParaRPr lang="en-US" sz="2800" dirty="0" smtClean="0">
              <a:latin typeface="Lucida Sans" pitchFamily="34" charset="0"/>
              <a:cs typeface="DilleniaUPC" pitchFamily="18"/>
            </a:endParaRPr>
          </a:p>
          <a:p>
            <a:pPr marL="863998" lvl="1" indent="-323999" hangingPunct="0">
              <a:spcBef>
                <a:spcPts val="0"/>
              </a:spcBef>
              <a:spcAft>
                <a:spcPts val="1135"/>
              </a:spcAft>
              <a:buSzPct val="75000"/>
              <a:buFont typeface="StarSymbol"/>
              <a:buChar char="–"/>
            </a:pP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Dno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:</a:t>
            </a:r>
            <a:r>
              <a:rPr lang="sl-SI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fascija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mišice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</a:t>
            </a:r>
            <a:r>
              <a:rPr lang="en-US" sz="2800" dirty="0" err="1" smtClean="0">
                <a:latin typeface="Lucida Sans" pitchFamily="34" charset="0"/>
                <a:cs typeface="DilleniaUPC" pitchFamily="18"/>
              </a:rPr>
              <a:t>obliquus</a:t>
            </a:r>
            <a:r>
              <a:rPr lang="en-US" sz="2800" dirty="0" smtClean="0">
                <a:latin typeface="Lucida Sans" pitchFamily="34" charset="0"/>
                <a:cs typeface="DilleniaUPC" pitchFamily="18"/>
              </a:rPr>
              <a:t> ext</a:t>
            </a:r>
            <a:r>
              <a:rPr lang="sl-SI" sz="2800" dirty="0" smtClean="0">
                <a:latin typeface="Lucida Sans" pitchFamily="34" charset="0"/>
                <a:cs typeface="DilleniaUPC" pitchFamily="18"/>
              </a:rPr>
              <a:t>.</a:t>
            </a:r>
            <a:endParaRPr lang="sl-SI" sz="2800" dirty="0">
              <a:latin typeface="Lucida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>
          <a:xfrm>
            <a:off x="4380072" y="6093296"/>
            <a:ext cx="4296384" cy="679773"/>
          </a:xfrm>
        </p:spPr>
        <p:txBody>
          <a:bodyPr/>
          <a:lstStyle/>
          <a:p>
            <a:r>
              <a:rPr lang="sl-SI" sz="1400" dirty="0" smtClean="0"/>
              <a:t>TAP BLOK                    J   Wagner </a:t>
            </a:r>
            <a:r>
              <a:rPr lang="sl-SI" sz="1400" dirty="0" err="1" smtClean="0"/>
              <a:t>Kovačec</a:t>
            </a:r>
            <a:r>
              <a:rPr lang="sl-SI" sz="1400" dirty="0" smtClean="0"/>
              <a:t>      Celje, oktober 2013</a:t>
            </a:r>
            <a:endParaRPr lang="sl-SI" sz="1400" dirty="0"/>
          </a:p>
        </p:txBody>
      </p:sp>
      <p:sp>
        <p:nvSpPr>
          <p:cNvPr id="4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672" y="476672"/>
            <a:ext cx="5688632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ekanje">
  <a:themeElements>
    <a:clrScheme name="Solsticij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tekanj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tekanj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206</TotalTime>
  <Words>751</Words>
  <Application>Microsoft Office PowerPoint</Application>
  <PresentationFormat>Diaprojekcija na zaslonu (4:3)</PresentationFormat>
  <Paragraphs>151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28" baseType="lpstr">
      <vt:lpstr>Stekanje</vt:lpstr>
      <vt:lpstr>TAP BLOK </vt:lpstr>
      <vt:lpstr>TAP  (transversus abdominis plane ) BLOK</vt:lpstr>
      <vt:lpstr>   </vt:lpstr>
      <vt:lpstr>Diapozitiv 4</vt:lpstr>
      <vt:lpstr>Diapozitiv 5</vt:lpstr>
      <vt:lpstr>Anatomija </vt:lpstr>
      <vt:lpstr>Diapozitiv 7</vt:lpstr>
      <vt:lpstr> ANATOMSKE  TOČKE</vt:lpstr>
      <vt:lpstr>Diapozitiv 9</vt:lpstr>
      <vt:lpstr>Izvedba TAP bloka</vt:lpstr>
      <vt:lpstr>Izvedba TAP bloka</vt:lpstr>
      <vt:lpstr>Diapozitiv 12</vt:lpstr>
      <vt:lpstr>Izvedba TAP bloka</vt:lpstr>
      <vt:lpstr> INDIKACIJE  za TAP</vt:lpstr>
      <vt:lpstr> VRSTE  TAP bloka</vt:lpstr>
      <vt:lpstr>TAP v porodništvu</vt:lpstr>
      <vt:lpstr>Študije kažejo pomembno vlogo TAP bloka</vt:lpstr>
      <vt:lpstr>Študije kažejo pomembno vlogo TAP bloka</vt:lpstr>
      <vt:lpstr> ZAPLETI  so  ZELO REDKI ! </vt:lpstr>
      <vt:lpstr>Prednosti TAP bloka</vt:lpstr>
      <vt:lpstr>Prednosti TAP bloka</vt:lpstr>
      <vt:lpstr>KAJ PRIPRAVIMO ZA TAP BLOK?</vt:lpstr>
      <vt:lpstr>Diapozitiv 23</vt:lpstr>
      <vt:lpstr>Diapozitiv 24</vt:lpstr>
      <vt:lpstr>Diapozitiv 25</vt:lpstr>
      <vt:lpstr>????????????????????????????????????</vt:lpstr>
      <vt:lpstr>HVALA ZA POZORNOST!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TAP BLOK</dc:title>
  <dc:creator>kov</dc:creator>
  <cp:lastModifiedBy>kov</cp:lastModifiedBy>
  <cp:revision>141</cp:revision>
  <dcterms:created xsi:type="dcterms:W3CDTF">2013-10-15T04:22:12Z</dcterms:created>
  <dcterms:modified xsi:type="dcterms:W3CDTF">2015-05-21T21:30:21Z</dcterms:modified>
</cp:coreProperties>
</file>