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8" r:id="rId3"/>
    <p:sldId id="259" r:id="rId4"/>
    <p:sldId id="268" r:id="rId5"/>
    <p:sldId id="267" r:id="rId6"/>
    <p:sldId id="260" r:id="rId7"/>
    <p:sldId id="265" r:id="rId8"/>
    <p:sldId id="266" r:id="rId9"/>
    <p:sldId id="261" r:id="rId10"/>
    <p:sldId id="262" r:id="rId11"/>
    <p:sldId id="263" r:id="rId12"/>
    <p:sldId id="264" r:id="rId13"/>
    <p:sldId id="269" r:id="rId14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7E66E3-2C23-4A3C-B297-6D4046907685}" type="datetime1">
              <a:rPr lang="sl-SI" smtClean="0"/>
              <a:pPr/>
              <a:t>11.5.2013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sl-SI" smtClean="0"/>
              <a:t>Področna anestezija za CR    J Wagner Kovačec, UKC Maribor</a:t>
            </a:r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8ED456-9967-4F39-9550-6417162FE862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5292C-E3A5-47A8-9EF8-AD492F507306}" type="datetime1">
              <a:rPr lang="sl-SI" smtClean="0"/>
              <a:pPr/>
              <a:t>11.5.2013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sl-SI" smtClean="0"/>
              <a:t>Področna anestezija za CR    J Wagner Kovačec, UKC Maribor</a:t>
            </a:r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2B7E2-1BC4-4AD7-A2AA-FE3A3CC649F9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2B7E2-1BC4-4AD7-A2AA-FE3A3CC649F9}" type="slidenum">
              <a:rPr lang="sl-SI" smtClean="0"/>
              <a:pPr/>
              <a:t>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Področna anestezija za CR    J Wagner Kovačec, UKC Maribor</a:t>
            </a:r>
            <a:endParaRPr lang="sl-S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kotni trikotni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slov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17" name="Podnaslov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sl-SI" smtClean="0"/>
              <a:t>Kliknite, če želite urediti slog podnaslova matrice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Prostoročno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Prostoročno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Prostoročno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Raven konek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Ograda datum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7F93C-E717-4A8F-8987-1774530C83E9}" type="datetime1">
              <a:rPr lang="sl-SI" smtClean="0"/>
              <a:pPr/>
              <a:t>11.5.2013</a:t>
            </a:fld>
            <a:endParaRPr lang="sl-SI"/>
          </a:p>
        </p:txBody>
      </p:sp>
      <p:sp>
        <p:nvSpPr>
          <p:cNvPr id="19" name="Ograda no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27" name="Ograda številke diapoz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FE47E45-753A-46A7-8515-79BB47CCC03B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C7239B-3B51-43FE-A625-B322D94CC859}" type="datetime1">
              <a:rPr lang="sl-SI" smtClean="0"/>
              <a:pPr/>
              <a:t>11.5.2013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E47E45-753A-46A7-8515-79BB47CCC03B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27370F-1F3B-4BE2-B689-D05D912EC2EF}" type="datetime1">
              <a:rPr lang="sl-SI" smtClean="0"/>
              <a:pPr/>
              <a:t>11.5.2013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E47E45-753A-46A7-8515-79BB47CCC03B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38BA9C-607D-4AEB-95A3-E9BF2207D5E3}" type="datetime1">
              <a:rPr lang="sl-SI" smtClean="0"/>
              <a:pPr/>
              <a:t>11.5.2013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E47E45-753A-46A7-8515-79BB47CCC03B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7" name="Naslov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B271B7-0A4E-444F-B865-E8A7C85CC4A3}" type="datetime1">
              <a:rPr lang="sl-SI" smtClean="0"/>
              <a:pPr/>
              <a:t>11.5.2013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E47E45-753A-46A7-8515-79BB47CCC03B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7" name="Škarnice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Škarnice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114BF4-51C4-4EC8-93A4-C11B98DFB47B}" type="datetime1">
              <a:rPr lang="sl-SI" smtClean="0"/>
              <a:pPr/>
              <a:t>11.5.2013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E47E45-753A-46A7-8515-79BB47CCC03B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8" name="Naslov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rimerjav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5" name="Ograda vsebine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94EF94-E931-4B36-8B2B-090E03267EC6}" type="datetime1">
              <a:rPr lang="sl-SI" smtClean="0"/>
              <a:pPr/>
              <a:t>11.5.2013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E47E45-753A-46A7-8515-79BB47CCC03B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439463-A906-4561-8E23-85B928C740EF}" type="datetime1">
              <a:rPr lang="sl-SI" smtClean="0"/>
              <a:pPr/>
              <a:t>11.5.2013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E47E45-753A-46A7-8515-79BB47CCC03B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1F0FEB5-FBBF-45C2-BC87-D2C43FD54C2F}" type="datetime1">
              <a:rPr lang="sl-SI" smtClean="0"/>
              <a:pPr/>
              <a:t>11.5.2013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E47E45-753A-46A7-8515-79BB47CCC03B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Naslov in vsebin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AEE61F3-B7A8-44DA-9A72-A2C685A3CB85}" type="datetime1">
              <a:rPr lang="sl-SI" smtClean="0"/>
              <a:pPr/>
              <a:t>11.5.2013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FE47E45-753A-46A7-8515-79BB47CCC03B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sl-SI" smtClean="0"/>
              <a:t>Kliknite ikono, če želite dodati sliko</a:t>
            </a:r>
            <a:endParaRPr kumimoji="0" lang="en-US" dirty="0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013C315-0850-4B8C-A4C0-862940E3097B}" type="datetime1">
              <a:rPr lang="sl-SI" smtClean="0"/>
              <a:pPr/>
              <a:t>11.5.2013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FE47E45-753A-46A7-8515-79BB47CCC03B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8" name="Prostoročno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Prostoročno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kotni trikotni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Raven konek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Škarnice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Škarnice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ročno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Prostoročno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kotni trikotni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Raven konek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grada naslova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0" name="Ograda besedila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  <a:p>
            <a:pPr lvl="1" eaLnBrk="1" latinLnBrk="0" hangingPunct="1"/>
            <a:r>
              <a:rPr kumimoji="0" lang="sl-SI" smtClean="0"/>
              <a:t>Druga raven</a:t>
            </a:r>
          </a:p>
          <a:p>
            <a:pPr lvl="2" eaLnBrk="1" latinLnBrk="0" hangingPunct="1"/>
            <a:r>
              <a:rPr kumimoji="0" lang="sl-SI" smtClean="0"/>
              <a:t>Tretja raven</a:t>
            </a:r>
          </a:p>
          <a:p>
            <a:pPr lvl="3" eaLnBrk="1" latinLnBrk="0" hangingPunct="1"/>
            <a:r>
              <a:rPr kumimoji="0" lang="sl-SI" smtClean="0"/>
              <a:t>Četrta raven</a:t>
            </a:r>
          </a:p>
          <a:p>
            <a:pPr lvl="4" eaLnBrk="1" latinLnBrk="0" hangingPunct="1"/>
            <a:r>
              <a:rPr kumimoji="0" lang="sl-SI" smtClean="0"/>
              <a:t>Peta raven</a:t>
            </a:r>
            <a:endParaRPr kumimoji="0" lang="en-US"/>
          </a:p>
        </p:txBody>
      </p:sp>
      <p:sp>
        <p:nvSpPr>
          <p:cNvPr id="10" name="Ograda datum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AEE61F3-B7A8-44DA-9A72-A2C685A3CB85}" type="datetime1">
              <a:rPr lang="sl-SI" smtClean="0"/>
              <a:pPr/>
              <a:t>11.5.2013</a:t>
            </a:fld>
            <a:endParaRPr lang="sl-SI"/>
          </a:p>
        </p:txBody>
      </p:sp>
      <p:sp>
        <p:nvSpPr>
          <p:cNvPr id="22" name="Ograda no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18" name="Ograda številke diapozitiva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FE47E45-753A-46A7-8515-79BB47CCC03B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2016223"/>
          </a:xfrm>
        </p:spPr>
        <p:txBody>
          <a:bodyPr>
            <a:normAutofit fontScale="90000"/>
          </a:bodyPr>
          <a:lstStyle/>
          <a:p>
            <a:r>
              <a:rPr lang="sl-SI" dirty="0" smtClean="0">
                <a:latin typeface="Arial Rounded MT Bold" pitchFamily="34" charset="0"/>
              </a:rPr>
              <a:t>PODROČNA  ANESTEZIJA </a:t>
            </a:r>
            <a:br>
              <a:rPr lang="sl-SI" dirty="0" smtClean="0">
                <a:latin typeface="Arial Rounded MT Bold" pitchFamily="34" charset="0"/>
              </a:rPr>
            </a:br>
            <a:r>
              <a:rPr lang="sl-SI" dirty="0" smtClean="0">
                <a:latin typeface="Arial Rounded MT Bold" pitchFamily="34" charset="0"/>
              </a:rPr>
              <a:t>ZA CARSKI REZ		</a:t>
            </a:r>
            <a:r>
              <a:rPr lang="sl-SI" dirty="0" smtClean="0"/>
              <a:t>	</a:t>
            </a:r>
            <a:endParaRPr lang="sl-SI" dirty="0"/>
          </a:p>
        </p:txBody>
      </p:sp>
      <p:sp>
        <p:nvSpPr>
          <p:cNvPr id="5" name="Podnaslov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>
                <a:latin typeface="Arial Rounded MT Bold" pitchFamily="34" charset="0"/>
              </a:rPr>
              <a:t>Jožica Wagner </a:t>
            </a:r>
            <a:r>
              <a:rPr lang="sl-SI" dirty="0" err="1" smtClean="0">
                <a:latin typeface="Arial Rounded MT Bold" pitchFamily="34" charset="0"/>
              </a:rPr>
              <a:t>Kovačec</a:t>
            </a:r>
            <a:endParaRPr lang="sl-SI" dirty="0" smtClean="0">
              <a:latin typeface="Arial Rounded MT Bold" pitchFamily="34" charset="0"/>
            </a:endParaRPr>
          </a:p>
          <a:p>
            <a:r>
              <a:rPr lang="sl-SI" dirty="0" smtClean="0">
                <a:latin typeface="Arial Rounded MT Bold" pitchFamily="34" charset="0"/>
              </a:rPr>
              <a:t>UKC Maribor</a:t>
            </a:r>
            <a:endParaRPr lang="sl-SI" dirty="0">
              <a:latin typeface="Arial Rounded MT Bold" pitchFamily="34" charset="0"/>
            </a:endParaRPr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7E45-753A-46A7-8515-79BB47CCC03B}" type="slidenum">
              <a:rPr lang="sl-SI" smtClean="0"/>
              <a:pPr/>
              <a:t>1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7E45-753A-46A7-8515-79BB47CCC03B}" type="slidenum">
              <a:rPr lang="sl-SI" smtClean="0"/>
              <a:pPr/>
              <a:t>10</a:t>
            </a:fld>
            <a:endParaRPr lang="sl-SI"/>
          </a:p>
        </p:txBody>
      </p:sp>
      <p:sp>
        <p:nvSpPr>
          <p:cNvPr id="5" name="Naslov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>
                <a:latin typeface="Arial Rounded MT Bold" pitchFamily="34" charset="0"/>
              </a:rPr>
              <a:t>4. </a:t>
            </a:r>
            <a:r>
              <a:rPr lang="sl-SI" sz="4000" dirty="0" smtClean="0">
                <a:latin typeface="Arial Rounded MT Bold" pitchFamily="34" charset="0"/>
              </a:rPr>
              <a:t>KOMBINIRANA</a:t>
            </a:r>
            <a:r>
              <a:rPr lang="sl-SI" dirty="0" smtClean="0">
                <a:latin typeface="Arial Rounded MT Bold" pitchFamily="34" charset="0"/>
              </a:rPr>
              <a:t> SPINALNO-EPIDURALNA ANESTEZIJA  (CSE)</a:t>
            </a:r>
            <a:endParaRPr lang="sl-SI" dirty="0">
              <a:latin typeface="Arial Rounded MT Bold" pitchFamily="34" charset="0"/>
            </a:endParaRPr>
          </a:p>
        </p:txBody>
      </p:sp>
      <p:pic>
        <p:nvPicPr>
          <p:cNvPr id="6" name="Ograda vsebine 5" descr="F:\cse igla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8819" y="1481138"/>
            <a:ext cx="6966361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sl-SI" dirty="0" smtClean="0">
                <a:latin typeface="Arial Rounded MT Bold" pitchFamily="34" charset="0"/>
              </a:rPr>
              <a:t>Prednosti SA in EA: hitra anestezija, dodatni odmerki, </a:t>
            </a:r>
            <a:r>
              <a:rPr lang="sl-SI" dirty="0" err="1" smtClean="0">
                <a:latin typeface="Arial Rounded MT Bold" pitchFamily="34" charset="0"/>
              </a:rPr>
              <a:t>postoperativna</a:t>
            </a:r>
            <a:r>
              <a:rPr lang="sl-SI" dirty="0" smtClean="0">
                <a:latin typeface="Arial Rounded MT Bold" pitchFamily="34" charset="0"/>
              </a:rPr>
              <a:t> </a:t>
            </a:r>
            <a:r>
              <a:rPr lang="sl-SI" dirty="0" err="1" smtClean="0">
                <a:latin typeface="Arial Rounded MT Bold" pitchFamily="34" charset="0"/>
              </a:rPr>
              <a:t>analgezija</a:t>
            </a:r>
            <a:endParaRPr lang="sl-SI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l-SI" dirty="0" smtClean="0">
                <a:latin typeface="Arial Rounded MT Bold" pitchFamily="34" charset="0"/>
              </a:rPr>
              <a:t>neuspešni EK</a:t>
            </a:r>
            <a:r>
              <a:rPr lang="sl-SI" dirty="0" smtClean="0">
                <a:latin typeface="Arial Rounded MT Bold" pitchFamily="34" charset="0"/>
                <a:sym typeface="Wingdings" pitchFamily="2" charset="2"/>
              </a:rPr>
              <a:t> CSE</a:t>
            </a:r>
          </a:p>
          <a:p>
            <a:pPr>
              <a:buNone/>
            </a:pPr>
            <a:endParaRPr lang="sl-SI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l-SI" dirty="0" smtClean="0">
                <a:latin typeface="Arial Rounded MT Bold" pitchFamily="34" charset="0"/>
              </a:rPr>
              <a:t>Visoko rizične porodnice</a:t>
            </a:r>
            <a:r>
              <a:rPr lang="sl-SI" dirty="0" smtClean="0">
                <a:latin typeface="Arial Rounded MT Bold" pitchFamily="34" charset="0"/>
                <a:sym typeface="Wingdings" pitchFamily="2" charset="2"/>
              </a:rPr>
              <a:t> CSE: predvidljiva višina bloka, HD stabilnost (EVE: </a:t>
            </a:r>
            <a:r>
              <a:rPr lang="sl-SI" dirty="0" err="1" smtClean="0">
                <a:latin typeface="Arial Rounded MT Bold" pitchFamily="34" charset="0"/>
                <a:sym typeface="Wingdings" pitchFamily="2" charset="2"/>
              </a:rPr>
              <a:t>epidural</a:t>
            </a:r>
            <a:r>
              <a:rPr lang="sl-SI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dirty="0" err="1" smtClean="0">
                <a:latin typeface="Arial Rounded MT Bold" pitchFamily="34" charset="0"/>
                <a:sym typeface="Wingdings" pitchFamily="2" charset="2"/>
              </a:rPr>
              <a:t>volume</a:t>
            </a:r>
            <a:r>
              <a:rPr lang="sl-SI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dirty="0" err="1" smtClean="0">
                <a:latin typeface="Arial Rounded MT Bold" pitchFamily="34" charset="0"/>
                <a:sym typeface="Wingdings" pitchFamily="2" charset="2"/>
              </a:rPr>
              <a:t>extension</a:t>
            </a:r>
            <a:r>
              <a:rPr lang="sl-SI" dirty="0" smtClean="0">
                <a:latin typeface="Arial Rounded MT Bold" pitchFamily="34" charset="0"/>
                <a:sym typeface="Wingdings" pitchFamily="2" charset="2"/>
              </a:rPr>
              <a:t>)</a:t>
            </a:r>
          </a:p>
          <a:p>
            <a:pPr>
              <a:buNone/>
            </a:pPr>
            <a:r>
              <a:rPr lang="sl-SI" dirty="0" smtClean="0">
                <a:latin typeface="Arial Rounded MT Bold" pitchFamily="34" charset="0"/>
                <a:sym typeface="Wingdings" pitchFamily="2" charset="2"/>
              </a:rPr>
              <a:t>	</a:t>
            </a:r>
            <a:r>
              <a:rPr lang="sl-SI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Van de Velde M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et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al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.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Combined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spinal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epidural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anesthesia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for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Cesarean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section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: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dose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dependent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effects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of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hyperbaric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bupivacaine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on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maternal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hemodynamics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.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Anesth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Analg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2006;103:187-90.</a:t>
            </a:r>
            <a:endParaRPr lang="sl-SI" sz="1600" i="1" dirty="0" smtClean="0">
              <a:latin typeface="Arial Rounded MT Bold" pitchFamily="34" charset="0"/>
              <a:sym typeface="Wingdings" pitchFamily="2" charset="2"/>
            </a:endParaRPr>
          </a:p>
          <a:p>
            <a:pPr>
              <a:buNone/>
            </a:pPr>
            <a:endParaRPr lang="sl-SI" dirty="0" smtClean="0">
              <a:latin typeface="Arial Rounded MT Bold" pitchFamily="34" charset="0"/>
              <a:sym typeface="Wingdings" pitchFamily="2" charset="2"/>
            </a:endParaRPr>
          </a:p>
          <a:p>
            <a:pPr>
              <a:buFont typeface="Wingdings" pitchFamily="2" charset="2"/>
              <a:buChar char="Ø"/>
            </a:pPr>
            <a:r>
              <a:rPr lang="sl-SI" dirty="0" smtClean="0">
                <a:latin typeface="Arial Rounded MT Bold" pitchFamily="34" charset="0"/>
                <a:sym typeface="Wingdings" pitchFamily="2" charset="2"/>
              </a:rPr>
              <a:t>Potreba po splošni anesteziji: 0.23% !</a:t>
            </a:r>
          </a:p>
          <a:p>
            <a:pPr>
              <a:buNone/>
            </a:pP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						IJOA 2010</a:t>
            </a:r>
            <a:r>
              <a:rPr lang="sl-SI" sz="1600" i="1" dirty="0" smtClean="0">
                <a:latin typeface="Arial Rounded MT Bold" pitchFamily="34" charset="0"/>
              </a:rPr>
              <a:t> ;19(2):183-7.</a:t>
            </a:r>
          </a:p>
          <a:p>
            <a:endParaRPr lang="sl-SI" dirty="0">
              <a:latin typeface="Arial Rounded MT Bold" pitchFamily="34" charset="0"/>
            </a:endParaRPr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7E45-753A-46A7-8515-79BB47CCC03B}" type="slidenum">
              <a:rPr lang="sl-SI" smtClean="0"/>
              <a:pPr/>
              <a:t>11</a:t>
            </a:fld>
            <a:endParaRPr lang="sl-SI"/>
          </a:p>
        </p:txBody>
      </p:sp>
      <p:sp>
        <p:nvSpPr>
          <p:cNvPr id="5" name="Naslov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latin typeface="Arial Rounded MT Bold" pitchFamily="34" charset="0"/>
              </a:rPr>
              <a:t>			</a:t>
            </a:r>
            <a:r>
              <a:rPr lang="sl-SI" sz="3600" dirty="0" smtClean="0">
                <a:latin typeface="Arial Rounded MT Bold" pitchFamily="34" charset="0"/>
              </a:rPr>
              <a:t>CSE</a:t>
            </a:r>
            <a:endParaRPr lang="sl-SI" sz="3600" dirty="0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sl-SI" sz="2800" dirty="0" smtClean="0">
                <a:latin typeface="Arial Rounded MT Bold" pitchFamily="34" charset="0"/>
              </a:rPr>
              <a:t>NOVI  IZZIVI za porodnega </a:t>
            </a:r>
            <a:r>
              <a:rPr lang="sl-SI" sz="2800" dirty="0" smtClean="0">
                <a:latin typeface="Arial Rounded MT Bold" pitchFamily="34" charset="0"/>
              </a:rPr>
              <a:t>anesteziologa</a:t>
            </a:r>
          </a:p>
          <a:p>
            <a:pPr>
              <a:buNone/>
            </a:pPr>
            <a:endParaRPr lang="sl-SI" sz="2800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l-SI" sz="2800" dirty="0" smtClean="0">
                <a:latin typeface="Arial Rounded MT Bold" pitchFamily="34" charset="0"/>
              </a:rPr>
              <a:t>PA  za CR je varna in priporočljiva izbira </a:t>
            </a:r>
          </a:p>
          <a:p>
            <a:pPr>
              <a:buFont typeface="Wingdings" pitchFamily="2" charset="2"/>
              <a:buChar char="Ø"/>
            </a:pPr>
            <a:r>
              <a:rPr lang="sl-SI" sz="2800" dirty="0" smtClean="0">
                <a:latin typeface="Arial Rounded MT Bold" pitchFamily="34" charset="0"/>
              </a:rPr>
              <a:t>izbira PA prilagojena porodnici in razlogu za CR</a:t>
            </a:r>
          </a:p>
          <a:p>
            <a:pPr>
              <a:buNone/>
            </a:pPr>
            <a:endParaRPr lang="sl-SI" sz="2800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l-SI" sz="2800" dirty="0" smtClean="0">
                <a:latin typeface="Arial Rounded MT Bold" pitchFamily="34" charset="0"/>
              </a:rPr>
              <a:t>o</a:t>
            </a:r>
            <a:r>
              <a:rPr lang="sl-SI" sz="2800" dirty="0" smtClean="0">
                <a:latin typeface="Arial Rounded MT Bold" pitchFamily="34" charset="0"/>
              </a:rPr>
              <a:t>sebni napor anesteziologa: DA!</a:t>
            </a:r>
          </a:p>
          <a:p>
            <a:pPr>
              <a:buFont typeface="Wingdings" pitchFamily="2" charset="2"/>
              <a:buChar char="Ø"/>
            </a:pPr>
            <a:r>
              <a:rPr lang="sl-SI" sz="2800" dirty="0" smtClean="0">
                <a:latin typeface="Arial Rounded MT Bold" pitchFamily="34" charset="0"/>
              </a:rPr>
              <a:t>Anesteziolog : pomembna vloga za optimalno oskrbo porodnice </a:t>
            </a:r>
            <a:r>
              <a:rPr lang="sl-SI" sz="2800" smtClean="0">
                <a:latin typeface="Arial Rounded MT Bold" pitchFamily="34" charset="0"/>
              </a:rPr>
              <a:t>in ploda med CR</a:t>
            </a:r>
            <a:endParaRPr lang="sl-SI" sz="2800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endParaRPr lang="sl-SI" sz="2800" dirty="0" smtClean="0">
              <a:latin typeface="Arial Rounded MT Bold" pitchFamily="34" charset="0"/>
            </a:endParaRPr>
          </a:p>
          <a:p>
            <a:pPr>
              <a:buNone/>
            </a:pPr>
            <a:endParaRPr lang="sl-SI" sz="2800" dirty="0" smtClean="0">
              <a:latin typeface="Arial Rounded MT Bold" pitchFamily="34" charset="0"/>
            </a:endParaRPr>
          </a:p>
          <a:p>
            <a:endParaRPr lang="sl-SI" sz="2800" dirty="0">
              <a:latin typeface="Arial Rounded MT Bold" pitchFamily="34" charset="0"/>
            </a:endParaRPr>
          </a:p>
          <a:p>
            <a:endParaRPr lang="sl-SI" dirty="0" smtClean="0">
              <a:latin typeface="Arial Rounded MT Bold" pitchFamily="34" charset="0"/>
            </a:endParaRPr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7E45-753A-46A7-8515-79BB47CCC03B}" type="slidenum">
              <a:rPr lang="sl-SI" smtClean="0"/>
              <a:pPr/>
              <a:t>12</a:t>
            </a:fld>
            <a:endParaRPr lang="sl-SI"/>
          </a:p>
        </p:txBody>
      </p:sp>
      <p:sp>
        <p:nvSpPr>
          <p:cNvPr id="5" name="Naslov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latin typeface="Arial Rounded MT Bold" pitchFamily="34" charset="0"/>
              </a:rPr>
              <a:t>		</a:t>
            </a:r>
            <a:r>
              <a:rPr lang="sl-SI" sz="3600" dirty="0" smtClean="0">
                <a:latin typeface="Arial Rounded MT Bold" pitchFamily="34" charset="0"/>
              </a:rPr>
              <a:t>ZAKLJUČEK</a:t>
            </a:r>
            <a:endParaRPr lang="sl-SI" sz="3600" dirty="0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dirty="0" smtClean="0"/>
              <a:t>Področna anestezija za CR      J Wagner </a:t>
            </a:r>
            <a:r>
              <a:rPr lang="sl-SI" dirty="0" err="1" smtClean="0"/>
              <a:t>Kovačec</a:t>
            </a:r>
            <a:r>
              <a:rPr lang="sl-SI" dirty="0" smtClean="0"/>
              <a:t>, UKC Maribor      10.5.2013</a:t>
            </a:r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7E45-753A-46A7-8515-79BB47CCC03B}" type="slidenum">
              <a:rPr lang="sl-SI" smtClean="0"/>
              <a:pPr/>
              <a:t>13</a:t>
            </a:fld>
            <a:endParaRPr lang="sl-SI"/>
          </a:p>
        </p:txBody>
      </p:sp>
      <p:sp>
        <p:nvSpPr>
          <p:cNvPr id="5" name="Naslov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	</a:t>
            </a:r>
            <a:r>
              <a:rPr lang="sl-SI" dirty="0" smtClean="0">
                <a:latin typeface="Arial Rounded MT Bold" pitchFamily="34" charset="0"/>
              </a:rPr>
              <a:t>HVALA ZA POZORNOST!</a:t>
            </a:r>
            <a:br>
              <a:rPr lang="sl-SI" dirty="0" smtClean="0">
                <a:latin typeface="Arial Rounded MT Bold" pitchFamily="34" charset="0"/>
              </a:rPr>
            </a:br>
            <a:r>
              <a:rPr lang="sl-SI" sz="1600" b="0" i="1" dirty="0" err="1" smtClean="0">
                <a:latin typeface="Arial Rounded MT Bold" pitchFamily="34" charset="0"/>
              </a:rPr>
              <a:t>jozica.wagner</a:t>
            </a:r>
            <a:r>
              <a:rPr lang="sl-SI" sz="1600" b="0" i="1" dirty="0" smtClean="0">
                <a:latin typeface="Arial Rounded MT Bold" pitchFamily="34" charset="0"/>
              </a:rPr>
              <a:t>-</a:t>
            </a:r>
            <a:r>
              <a:rPr lang="sl-SI" sz="1600" b="0" i="1" dirty="0" err="1" smtClean="0">
                <a:latin typeface="Arial Rounded MT Bold" pitchFamily="34" charset="0"/>
              </a:rPr>
              <a:t>kovacec@guest.arnes.si</a:t>
            </a:r>
            <a:endParaRPr lang="sl-SI" dirty="0"/>
          </a:p>
        </p:txBody>
      </p:sp>
      <p:pic>
        <p:nvPicPr>
          <p:cNvPr id="6" name="Picture 2" descr="F:\61101179-novorojenče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00" y="1547019"/>
            <a:ext cx="6604000" cy="439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sl-SI" sz="2800" dirty="0" smtClean="0">
                <a:latin typeface="Arial Rounded MT Bold" pitchFamily="34" charset="0"/>
              </a:rPr>
              <a:t>1. </a:t>
            </a:r>
            <a:r>
              <a:rPr lang="sl-SI" sz="2800" dirty="0" smtClean="0">
                <a:latin typeface="Arial Rounded MT Bold" pitchFamily="34" charset="0"/>
              </a:rPr>
              <a:t>Uvod</a:t>
            </a:r>
          </a:p>
          <a:p>
            <a:pPr>
              <a:buNone/>
            </a:pPr>
            <a:r>
              <a:rPr lang="sl-SI" sz="2800" dirty="0" smtClean="0">
                <a:latin typeface="Arial Rounded MT Bold" pitchFamily="34" charset="0"/>
              </a:rPr>
              <a:t>	</a:t>
            </a:r>
            <a:r>
              <a:rPr lang="sl-SI" sz="2800" dirty="0" smtClean="0">
                <a:latin typeface="Arial Rounded MT Bold" pitchFamily="34" charset="0"/>
              </a:rPr>
              <a:t>1.1. Zadržki za PA</a:t>
            </a:r>
            <a:endParaRPr lang="sl-SI" sz="2800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l-SI" sz="2800" dirty="0" smtClean="0">
                <a:latin typeface="Arial Rounded MT Bold" pitchFamily="34" charset="0"/>
              </a:rPr>
              <a:t>2. </a:t>
            </a:r>
            <a:r>
              <a:rPr lang="sl-SI" sz="2800" dirty="0" err="1" smtClean="0">
                <a:latin typeface="Arial Rounded MT Bold" pitchFamily="34" charset="0"/>
              </a:rPr>
              <a:t>Spinalna</a:t>
            </a:r>
            <a:r>
              <a:rPr lang="sl-SI" sz="2800" dirty="0" smtClean="0">
                <a:latin typeface="Arial Rounded MT Bold" pitchFamily="34" charset="0"/>
              </a:rPr>
              <a:t> anestezija (SA)</a:t>
            </a:r>
          </a:p>
          <a:p>
            <a:pPr>
              <a:buNone/>
            </a:pPr>
            <a:endParaRPr lang="sl-SI" sz="2800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l-SI" sz="2800" dirty="0" smtClean="0">
                <a:latin typeface="Arial Rounded MT Bold" pitchFamily="34" charset="0"/>
              </a:rPr>
              <a:t>3. </a:t>
            </a:r>
            <a:r>
              <a:rPr lang="sl-SI" sz="2800" dirty="0" err="1" smtClean="0">
                <a:latin typeface="Arial Rounded MT Bold" pitchFamily="34" charset="0"/>
              </a:rPr>
              <a:t>Epiduralna</a:t>
            </a:r>
            <a:r>
              <a:rPr lang="sl-SI" sz="2800" dirty="0" smtClean="0">
                <a:latin typeface="Arial Rounded MT Bold" pitchFamily="34" charset="0"/>
              </a:rPr>
              <a:t> anestezija (EA)</a:t>
            </a:r>
          </a:p>
          <a:p>
            <a:pPr>
              <a:buNone/>
            </a:pPr>
            <a:endParaRPr lang="sl-SI" sz="2800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l-SI" sz="2800" dirty="0" smtClean="0">
                <a:latin typeface="Arial Rounded MT Bold" pitchFamily="34" charset="0"/>
              </a:rPr>
              <a:t>4. Kombinirana </a:t>
            </a:r>
            <a:r>
              <a:rPr lang="sl-SI" sz="2800" dirty="0" err="1" smtClean="0">
                <a:latin typeface="Arial Rounded MT Bold" pitchFamily="34" charset="0"/>
              </a:rPr>
              <a:t>spinalno</a:t>
            </a:r>
            <a:r>
              <a:rPr lang="sl-SI" sz="2800" dirty="0" smtClean="0">
                <a:latin typeface="Arial Rounded MT Bold" pitchFamily="34" charset="0"/>
              </a:rPr>
              <a:t>-</a:t>
            </a:r>
            <a:r>
              <a:rPr lang="sl-SI" sz="2800" dirty="0" err="1" smtClean="0">
                <a:latin typeface="Arial Rounded MT Bold" pitchFamily="34" charset="0"/>
              </a:rPr>
              <a:t>epiduralna</a:t>
            </a:r>
            <a:r>
              <a:rPr lang="sl-SI" sz="2800" dirty="0" smtClean="0">
                <a:latin typeface="Arial Rounded MT Bold" pitchFamily="34" charset="0"/>
              </a:rPr>
              <a:t> anestezija (CSE)</a:t>
            </a:r>
          </a:p>
          <a:p>
            <a:pPr>
              <a:buNone/>
            </a:pPr>
            <a:endParaRPr lang="sl-SI" sz="2800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l-SI" sz="2800" dirty="0" smtClean="0">
                <a:latin typeface="Arial Rounded MT Bold" pitchFamily="34" charset="0"/>
              </a:rPr>
              <a:t>5. Zaključek</a:t>
            </a:r>
          </a:p>
          <a:p>
            <a:pPr>
              <a:buNone/>
            </a:pPr>
            <a:endParaRPr lang="sl-SI" sz="2400" dirty="0" smtClean="0">
              <a:latin typeface="Arial Rounded MT Bold" pitchFamily="34" charset="0"/>
            </a:endParaRPr>
          </a:p>
          <a:p>
            <a:endParaRPr lang="sl-SI" sz="2000" dirty="0" smtClean="0">
              <a:latin typeface="Arial Rounded MT Bold" pitchFamily="34" charset="0"/>
            </a:endParaRPr>
          </a:p>
          <a:p>
            <a:endParaRPr lang="sl-SI" sz="2000" dirty="0" smtClean="0">
              <a:latin typeface="Arial Rounded MT Bold" pitchFamily="34" charset="0"/>
            </a:endParaRPr>
          </a:p>
          <a:p>
            <a:endParaRPr lang="sl-SI" sz="2000" dirty="0">
              <a:latin typeface="Arial Rounded MT Bold" pitchFamily="34" charset="0"/>
            </a:endParaRPr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7E45-753A-46A7-8515-79BB47CCC03B}" type="slidenum">
              <a:rPr lang="sl-SI" smtClean="0"/>
              <a:pPr/>
              <a:t>2</a:t>
            </a:fld>
            <a:endParaRPr lang="sl-SI"/>
          </a:p>
        </p:txBody>
      </p:sp>
      <p:sp>
        <p:nvSpPr>
          <p:cNvPr id="5" name="Naslov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dirty="0" smtClean="0">
                <a:latin typeface="Arial Rounded MT Bold" pitchFamily="34" charset="0"/>
              </a:rPr>
              <a:t>PODROČNA ANESTEZIJA </a:t>
            </a:r>
            <a:r>
              <a:rPr lang="sl-SI" sz="3600" dirty="0" smtClean="0">
                <a:latin typeface="Arial Rounded MT Bold" pitchFamily="34" charset="0"/>
              </a:rPr>
              <a:t> (PA)</a:t>
            </a:r>
            <a:endParaRPr lang="sl-SI" sz="3600" dirty="0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sl-SI" dirty="0" smtClean="0">
                <a:latin typeface="Arial Rounded MT Bold" pitchFamily="34" charset="0"/>
              </a:rPr>
              <a:t>Od </a:t>
            </a:r>
            <a:r>
              <a:rPr lang="sl-SI" dirty="0" smtClean="0">
                <a:latin typeface="Arial Rounded MT Bold" pitchFamily="34" charset="0"/>
              </a:rPr>
              <a:t>l. 1980: </a:t>
            </a:r>
            <a:r>
              <a:rPr lang="sl-SI" dirty="0" smtClean="0">
                <a:latin typeface="Arial Rounded MT Bold" pitchFamily="34" charset="0"/>
              </a:rPr>
              <a:t>PA&gt;SA</a:t>
            </a:r>
          </a:p>
          <a:p>
            <a:pPr>
              <a:buFont typeface="Wingdings" pitchFamily="2" charset="2"/>
              <a:buChar char="Ø"/>
            </a:pPr>
            <a:r>
              <a:rPr lang="sl-SI" dirty="0" smtClean="0">
                <a:latin typeface="Arial Rounded MT Bold" pitchFamily="34" charset="0"/>
              </a:rPr>
              <a:t>zahteva več osebnega napora </a:t>
            </a:r>
            <a:r>
              <a:rPr lang="sl-SI" dirty="0" smtClean="0">
                <a:latin typeface="Arial Rounded MT Bold" pitchFamily="34" charset="0"/>
              </a:rPr>
              <a:t>anesteziologa</a:t>
            </a:r>
          </a:p>
          <a:p>
            <a:pPr>
              <a:buNone/>
            </a:pPr>
            <a:endParaRPr lang="sl-SI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l-SI" dirty="0" smtClean="0">
                <a:latin typeface="Arial Rounded MT Bold" pitchFamily="34" charset="0"/>
              </a:rPr>
              <a:t>učinkovita </a:t>
            </a:r>
            <a:r>
              <a:rPr lang="sl-SI" dirty="0" smtClean="0">
                <a:latin typeface="Arial Rounded MT Bold" pitchFamily="34" charset="0"/>
              </a:rPr>
              <a:t>anestezija: SA, </a:t>
            </a:r>
            <a:r>
              <a:rPr lang="sl-SI" dirty="0" smtClean="0">
                <a:latin typeface="Arial Rounded MT Bold" pitchFamily="34" charset="0"/>
              </a:rPr>
              <a:t>CSE ( blok do TH 4, motorična blokada)</a:t>
            </a:r>
          </a:p>
          <a:p>
            <a:pPr>
              <a:buNone/>
            </a:pPr>
            <a:endParaRPr lang="sl-SI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l-SI" dirty="0" smtClean="0">
                <a:latin typeface="Arial Rounded MT Bold" pitchFamily="34" charset="0"/>
              </a:rPr>
              <a:t>varnost </a:t>
            </a:r>
            <a:r>
              <a:rPr lang="sl-SI" dirty="0" smtClean="0">
                <a:latin typeface="Arial Rounded MT Bold" pitchFamily="34" charset="0"/>
              </a:rPr>
              <a:t>(umrljivost mater: 6.5 </a:t>
            </a:r>
            <a:r>
              <a:rPr lang="sl-SI" dirty="0" err="1" smtClean="0">
                <a:latin typeface="Arial Rounded MT Bold" pitchFamily="34" charset="0"/>
              </a:rPr>
              <a:t>vs</a:t>
            </a:r>
            <a:r>
              <a:rPr lang="sl-SI" dirty="0" smtClean="0">
                <a:latin typeface="Arial Rounded MT Bold" pitchFamily="34" charset="0"/>
              </a:rPr>
              <a:t>. </a:t>
            </a:r>
            <a:r>
              <a:rPr lang="sl-SI" dirty="0" smtClean="0">
                <a:latin typeface="Arial Rounded MT Bold" pitchFamily="34" charset="0"/>
              </a:rPr>
              <a:t>3.8/milj.)</a:t>
            </a:r>
          </a:p>
          <a:p>
            <a:pPr>
              <a:buNone/>
            </a:pPr>
            <a:r>
              <a:rPr lang="sl-SI" sz="1600" i="1" dirty="0" smtClean="0">
                <a:latin typeface="Arial Rounded MT Bold" pitchFamily="34" charset="0"/>
              </a:rPr>
              <a:t>	</a:t>
            </a:r>
            <a:r>
              <a:rPr lang="sl-SI" sz="1600" i="1" dirty="0" err="1" smtClean="0">
                <a:latin typeface="Arial Rounded MT Bold" pitchFamily="34" charset="0"/>
              </a:rPr>
              <a:t>Hawkins</a:t>
            </a:r>
            <a:r>
              <a:rPr lang="sl-SI" sz="1600" i="1" dirty="0" smtClean="0">
                <a:latin typeface="Arial Rounded MT Bold" pitchFamily="34" charset="0"/>
              </a:rPr>
              <a:t> JL, </a:t>
            </a:r>
            <a:r>
              <a:rPr lang="sl-SI" sz="1600" i="1" dirty="0" err="1" smtClean="0">
                <a:latin typeface="Arial Rounded MT Bold" pitchFamily="34" charset="0"/>
              </a:rPr>
              <a:t>Chang</a:t>
            </a:r>
            <a:r>
              <a:rPr lang="sl-SI" sz="1600" i="1" dirty="0" smtClean="0">
                <a:latin typeface="Arial Rounded MT Bold" pitchFamily="34" charset="0"/>
              </a:rPr>
              <a:t> J, </a:t>
            </a:r>
            <a:r>
              <a:rPr lang="sl-SI" sz="1600" i="1" dirty="0" err="1" smtClean="0">
                <a:latin typeface="Arial Rounded MT Bold" pitchFamily="34" charset="0"/>
              </a:rPr>
              <a:t>Palmer</a:t>
            </a:r>
            <a:r>
              <a:rPr lang="sl-SI" sz="1600" i="1" dirty="0" smtClean="0">
                <a:latin typeface="Arial Rounded MT Bold" pitchFamily="34" charset="0"/>
              </a:rPr>
              <a:t> SK, </a:t>
            </a:r>
            <a:r>
              <a:rPr lang="sl-SI" sz="1600" i="1" dirty="0" err="1" smtClean="0">
                <a:latin typeface="Arial Rounded MT Bold" pitchFamily="34" charset="0"/>
              </a:rPr>
              <a:t>et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al</a:t>
            </a:r>
            <a:r>
              <a:rPr lang="sl-SI" sz="1600" i="1" dirty="0" smtClean="0">
                <a:latin typeface="Arial Rounded MT Bold" pitchFamily="34" charset="0"/>
              </a:rPr>
              <a:t>. </a:t>
            </a:r>
            <a:r>
              <a:rPr lang="sl-SI" sz="1600" i="1" dirty="0" err="1" smtClean="0">
                <a:latin typeface="Arial Rounded MT Bold" pitchFamily="34" charset="0"/>
              </a:rPr>
              <a:t>Anesthesia</a:t>
            </a:r>
            <a:r>
              <a:rPr lang="sl-SI" sz="1600" i="1" dirty="0" smtClean="0">
                <a:latin typeface="Arial Rounded MT Bold" pitchFamily="34" charset="0"/>
              </a:rPr>
              <a:t>-</a:t>
            </a:r>
            <a:r>
              <a:rPr lang="sl-SI" sz="1600" i="1" dirty="0" err="1" smtClean="0">
                <a:latin typeface="Arial Rounded MT Bold" pitchFamily="34" charset="0"/>
              </a:rPr>
              <a:t>related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maternal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mortality</a:t>
            </a:r>
            <a:r>
              <a:rPr lang="sl-SI" sz="1600" i="1" dirty="0" smtClean="0">
                <a:latin typeface="Arial Rounded MT Bold" pitchFamily="34" charset="0"/>
              </a:rPr>
              <a:t> in </a:t>
            </a:r>
            <a:r>
              <a:rPr lang="sl-SI" sz="1600" i="1" dirty="0" err="1" smtClean="0">
                <a:latin typeface="Arial Rounded MT Bold" pitchFamily="34" charset="0"/>
              </a:rPr>
              <a:t>the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United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States</a:t>
            </a:r>
            <a:r>
              <a:rPr lang="sl-SI" sz="1600" i="1" dirty="0" smtClean="0">
                <a:latin typeface="Arial Rounded MT Bold" pitchFamily="34" charset="0"/>
              </a:rPr>
              <a:t>:1979-2002. </a:t>
            </a:r>
            <a:r>
              <a:rPr lang="sl-SI" sz="1600" i="1" dirty="0" err="1" smtClean="0">
                <a:latin typeface="Arial Rounded MT Bold" pitchFamily="34" charset="0"/>
              </a:rPr>
              <a:t>Obstet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Gynecol</a:t>
            </a:r>
            <a:r>
              <a:rPr lang="sl-SI" sz="1600" i="1" dirty="0" smtClean="0">
                <a:latin typeface="Arial Rounded MT Bold" pitchFamily="34" charset="0"/>
              </a:rPr>
              <a:t> 2011;117:69.</a:t>
            </a:r>
            <a:endParaRPr lang="sl-SI" sz="1600" i="1" dirty="0" smtClean="0">
              <a:latin typeface="Arial Rounded MT Bold" pitchFamily="34" charset="0"/>
            </a:endParaRPr>
          </a:p>
          <a:p>
            <a:pPr>
              <a:buNone/>
            </a:pPr>
            <a:endParaRPr lang="sl-SI" sz="1600" i="1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l-SI" dirty="0" smtClean="0">
                <a:latin typeface="Arial Rounded MT Bold" pitchFamily="34" charset="0"/>
              </a:rPr>
              <a:t>manj </a:t>
            </a:r>
            <a:r>
              <a:rPr lang="sl-SI" dirty="0" smtClean="0">
                <a:latin typeface="Arial Rounded MT Bold" pitchFamily="34" charset="0"/>
              </a:rPr>
              <a:t>infekcij </a:t>
            </a:r>
            <a:r>
              <a:rPr lang="sl-SI" dirty="0" err="1" smtClean="0">
                <a:latin typeface="Arial Rounded MT Bold" pitchFamily="34" charset="0"/>
              </a:rPr>
              <a:t>krg</a:t>
            </a:r>
            <a:r>
              <a:rPr lang="sl-SI" dirty="0" smtClean="0">
                <a:latin typeface="Arial Rounded MT Bold" pitchFamily="34" charset="0"/>
              </a:rPr>
              <a:t> </a:t>
            </a:r>
            <a:r>
              <a:rPr lang="sl-SI" dirty="0" smtClean="0">
                <a:latin typeface="Arial Rounded MT Bold" pitchFamily="34" charset="0"/>
              </a:rPr>
              <a:t>rane (</a:t>
            </a:r>
            <a:r>
              <a:rPr lang="sl-SI" sz="1700" i="1" dirty="0" smtClean="0">
                <a:latin typeface="Arial Rounded MT Bold" pitchFamily="34" charset="0"/>
              </a:rPr>
              <a:t>BJA 2011 nov;107(5):757-761. </a:t>
            </a:r>
            <a:r>
              <a:rPr lang="sl-SI" sz="2400" dirty="0" smtClean="0">
                <a:latin typeface="Arial Rounded MT Bold" pitchFamily="34" charset="0"/>
              </a:rPr>
              <a:t>)</a:t>
            </a:r>
            <a:endParaRPr lang="sl-SI" sz="1700" i="1" dirty="0" smtClean="0">
              <a:latin typeface="Arial Rounded MT Bold" pitchFamily="34" charset="0"/>
            </a:endParaRPr>
          </a:p>
          <a:p>
            <a:pPr>
              <a:buNone/>
            </a:pPr>
            <a:r>
              <a:rPr lang="sl-SI" dirty="0" smtClean="0">
                <a:latin typeface="Arial Rounded MT Bold" pitchFamily="34" charset="0"/>
              </a:rPr>
              <a:t> </a:t>
            </a:r>
            <a:endParaRPr lang="sl-SI" dirty="0" smtClean="0">
              <a:latin typeface="Arial Rounded MT Bold" pitchFamily="34" charset="0"/>
            </a:endParaRPr>
          </a:p>
          <a:p>
            <a:pPr>
              <a:buNone/>
            </a:pPr>
            <a:endParaRPr lang="sl-SI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endParaRPr lang="sl-SI" dirty="0" smtClean="0">
              <a:latin typeface="Arial Rounded MT Bold" pitchFamily="34" charset="0"/>
            </a:endParaRPr>
          </a:p>
          <a:p>
            <a:pPr>
              <a:buNone/>
            </a:pPr>
            <a:endParaRPr lang="sl-SI" dirty="0" smtClean="0">
              <a:latin typeface="Arial Rounded MT Bold" pitchFamily="34" charset="0"/>
            </a:endParaRPr>
          </a:p>
          <a:p>
            <a:endParaRPr lang="sl-SI" dirty="0">
              <a:latin typeface="Arial Rounded MT Bold" pitchFamily="34" charset="0"/>
            </a:endParaRPr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7E45-753A-46A7-8515-79BB47CCC03B}" type="slidenum">
              <a:rPr lang="sl-SI" smtClean="0"/>
              <a:pPr/>
              <a:t>3</a:t>
            </a:fld>
            <a:endParaRPr lang="sl-SI"/>
          </a:p>
        </p:txBody>
      </p:sp>
      <p:sp>
        <p:nvSpPr>
          <p:cNvPr id="5" name="Naslov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1. </a:t>
            </a:r>
            <a:r>
              <a:rPr lang="sl-SI" sz="3600" dirty="0" smtClean="0">
                <a:latin typeface="Arial Rounded MT Bold" pitchFamily="34" charset="0"/>
              </a:rPr>
              <a:t>UVOD</a:t>
            </a:r>
            <a:endParaRPr lang="sl-SI" sz="3600" dirty="0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sl-SI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l-SI" dirty="0" smtClean="0">
                <a:latin typeface="Arial Rounded MT Bold" pitchFamily="34" charset="0"/>
              </a:rPr>
              <a:t>manj </a:t>
            </a:r>
            <a:r>
              <a:rPr lang="sl-SI" dirty="0" smtClean="0">
                <a:latin typeface="Arial Rounded MT Bold" pitchFamily="34" charset="0"/>
              </a:rPr>
              <a:t>krvavitev po CR (GA:EA</a:t>
            </a:r>
            <a:r>
              <a:rPr lang="sl-SI" dirty="0" smtClean="0">
                <a:latin typeface="Arial Rounded MT Bold" pitchFamily="34" charset="0"/>
                <a:sym typeface="Wingdings" pitchFamily="2" charset="2"/>
              </a:rPr>
              <a:t></a:t>
            </a:r>
            <a:r>
              <a:rPr lang="sl-SI" dirty="0" smtClean="0">
                <a:latin typeface="Arial Rounded MT Bold" pitchFamily="34" charset="0"/>
              </a:rPr>
              <a:t> 5.1% </a:t>
            </a:r>
            <a:r>
              <a:rPr lang="sl-SI" dirty="0" err="1" smtClean="0">
                <a:latin typeface="Arial Rounded MT Bold" pitchFamily="34" charset="0"/>
              </a:rPr>
              <a:t>vs</a:t>
            </a:r>
            <a:r>
              <a:rPr lang="sl-SI" dirty="0" smtClean="0">
                <a:latin typeface="Arial Rounded MT Bold" pitchFamily="34" charset="0"/>
              </a:rPr>
              <a:t> .0.4%)  </a:t>
            </a:r>
            <a:r>
              <a:rPr lang="sl-SI" sz="1600" i="1" dirty="0" err="1" smtClean="0">
                <a:latin typeface="Arial Rounded MT Bold" pitchFamily="34" charset="0"/>
              </a:rPr>
              <a:t>Chang</a:t>
            </a:r>
            <a:r>
              <a:rPr lang="sl-SI" sz="1600" i="1" dirty="0" smtClean="0">
                <a:latin typeface="Arial Rounded MT Bold" pitchFamily="34" charset="0"/>
              </a:rPr>
              <a:t> CC, </a:t>
            </a:r>
            <a:r>
              <a:rPr lang="sl-SI" sz="1600" i="1" dirty="0" err="1" smtClean="0">
                <a:latin typeface="Arial Rounded MT Bold" pitchFamily="34" charset="0"/>
              </a:rPr>
              <a:t>Wang</a:t>
            </a:r>
            <a:r>
              <a:rPr lang="sl-SI" sz="1600" i="1" dirty="0" smtClean="0">
                <a:latin typeface="Arial Rounded MT Bold" pitchFamily="34" charset="0"/>
              </a:rPr>
              <a:t> IT, </a:t>
            </a:r>
            <a:r>
              <a:rPr lang="sl-SI" sz="1600" i="1" dirty="0" err="1" smtClean="0">
                <a:latin typeface="Arial Rounded MT Bold" pitchFamily="34" charset="0"/>
              </a:rPr>
              <a:t>Chen</a:t>
            </a:r>
            <a:r>
              <a:rPr lang="sl-SI" sz="1600" i="1" dirty="0" smtClean="0">
                <a:latin typeface="Arial Rounded MT Bold" pitchFamily="34" charset="0"/>
              </a:rPr>
              <a:t> YH, </a:t>
            </a:r>
            <a:r>
              <a:rPr lang="sl-SI" sz="1600" i="1" dirty="0" err="1" smtClean="0">
                <a:latin typeface="Arial Rounded MT Bold" pitchFamily="34" charset="0"/>
              </a:rPr>
              <a:t>LinHC</a:t>
            </a:r>
            <a:r>
              <a:rPr lang="sl-SI" sz="1600" i="1" dirty="0" smtClean="0">
                <a:latin typeface="Arial Rounded MT Bold" pitchFamily="34" charset="0"/>
              </a:rPr>
              <a:t>. </a:t>
            </a:r>
            <a:r>
              <a:rPr lang="sl-SI" sz="1600" i="1" dirty="0" err="1" smtClean="0">
                <a:latin typeface="Arial Rounded MT Bold" pitchFamily="34" charset="0"/>
              </a:rPr>
              <a:t>Anesthetic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management</a:t>
            </a:r>
            <a:r>
              <a:rPr lang="sl-SI" sz="1600" i="1" dirty="0" smtClean="0">
                <a:latin typeface="Arial Rounded MT Bold" pitchFamily="34" charset="0"/>
              </a:rPr>
              <a:t> as a </a:t>
            </a:r>
            <a:r>
              <a:rPr lang="sl-SI" sz="1600" i="1" dirty="0" err="1" smtClean="0">
                <a:latin typeface="Arial Rounded MT Bold" pitchFamily="34" charset="0"/>
              </a:rPr>
              <a:t>risk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factor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for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postpartum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hemorrhage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after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cesarean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deliveries</a:t>
            </a:r>
            <a:r>
              <a:rPr lang="sl-SI" sz="1600" i="1" dirty="0" smtClean="0">
                <a:latin typeface="Arial Rounded MT Bold" pitchFamily="34" charset="0"/>
              </a:rPr>
              <a:t>. Am J </a:t>
            </a:r>
            <a:r>
              <a:rPr lang="sl-SI" sz="1600" i="1" dirty="0" err="1" smtClean="0">
                <a:latin typeface="Arial Rounded MT Bold" pitchFamily="34" charset="0"/>
              </a:rPr>
              <a:t>Obstet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Gynecol</a:t>
            </a:r>
            <a:r>
              <a:rPr lang="sl-SI" sz="1600" i="1" dirty="0" smtClean="0">
                <a:latin typeface="Arial Rounded MT Bold" pitchFamily="34" charset="0"/>
              </a:rPr>
              <a:t> 2011; 205:462.e1</a:t>
            </a:r>
            <a:r>
              <a:rPr lang="sl-SI" sz="1600" i="1" dirty="0" smtClean="0">
                <a:latin typeface="Arial Rounded MT Bold" pitchFamily="34" charset="0"/>
              </a:rPr>
              <a:t>.</a:t>
            </a:r>
          </a:p>
          <a:p>
            <a:pPr>
              <a:buNone/>
            </a:pPr>
            <a:endParaRPr lang="sl-SI" sz="1600" i="1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l-SI" dirty="0" smtClean="0">
                <a:latin typeface="Arial Rounded MT Bold" pitchFamily="34" charset="0"/>
              </a:rPr>
              <a:t>budnost</a:t>
            </a:r>
            <a:r>
              <a:rPr lang="sl-SI" dirty="0" smtClean="0">
                <a:latin typeface="Arial Rounded MT Bold" pitchFamily="34" charset="0"/>
                <a:sym typeface="Wingdings" pitchFamily="2" charset="2"/>
              </a:rPr>
              <a:t></a:t>
            </a:r>
            <a:r>
              <a:rPr lang="sl-SI" dirty="0" smtClean="0">
                <a:latin typeface="Arial Rounded MT Bold" pitchFamily="34" charset="0"/>
              </a:rPr>
              <a:t> refleksi ohranjeni </a:t>
            </a:r>
          </a:p>
          <a:p>
            <a:pPr>
              <a:buFont typeface="Wingdings" pitchFamily="2" charset="2"/>
              <a:buChar char="Ø"/>
            </a:pPr>
            <a:r>
              <a:rPr lang="sl-SI" dirty="0" smtClean="0">
                <a:latin typeface="Arial Rounded MT Bold" pitchFamily="34" charset="0"/>
              </a:rPr>
              <a:t>takojšnji stik matere in </a:t>
            </a:r>
            <a:r>
              <a:rPr lang="sl-SI" dirty="0" smtClean="0">
                <a:latin typeface="Arial Rounded MT Bold" pitchFamily="34" charset="0"/>
              </a:rPr>
              <a:t>novorojenčka (</a:t>
            </a:r>
            <a:r>
              <a:rPr lang="sl-SI" dirty="0" smtClean="0">
                <a:latin typeface="Arial Rounded MT Bold" pitchFamily="34" charset="0"/>
              </a:rPr>
              <a:t>psihološki učinek)</a:t>
            </a:r>
          </a:p>
          <a:p>
            <a:pPr>
              <a:buFont typeface="Wingdings" pitchFamily="2" charset="2"/>
              <a:buChar char="Ø"/>
            </a:pPr>
            <a:r>
              <a:rPr lang="sl-SI" dirty="0" smtClean="0">
                <a:latin typeface="Arial Rounded MT Bold" pitchFamily="34" charset="0"/>
              </a:rPr>
              <a:t>hitrejša mobilizacija- preprečevanje VTE </a:t>
            </a:r>
            <a:endParaRPr lang="sl-SI" dirty="0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7E45-753A-46A7-8515-79BB47CCC03B}" type="slidenum">
              <a:rPr lang="sl-SI" smtClean="0"/>
              <a:pPr/>
              <a:t>4</a:t>
            </a:fld>
            <a:endParaRPr lang="sl-SI"/>
          </a:p>
        </p:txBody>
      </p:sp>
      <p:sp>
        <p:nvSpPr>
          <p:cNvPr id="5" name="Naslov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1. </a:t>
            </a:r>
            <a:r>
              <a:rPr lang="sl-SI" sz="3600" dirty="0" smtClean="0">
                <a:latin typeface="Arial Rounded MT Bold" pitchFamily="34" charset="0"/>
              </a:rPr>
              <a:t>UVOD</a:t>
            </a:r>
            <a:endParaRPr lang="sl-SI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sl-SI" sz="2800" dirty="0" smtClean="0">
                <a:latin typeface="Arial Rounded MT Bold" pitchFamily="34" charset="0"/>
              </a:rPr>
              <a:t>a</a:t>
            </a:r>
            <a:r>
              <a:rPr lang="sl-SI" sz="2800" dirty="0" smtClean="0">
                <a:latin typeface="Arial Rounded MT Bold" pitchFamily="34" charset="0"/>
              </a:rPr>
              <a:t>kutna krvavitev</a:t>
            </a:r>
          </a:p>
          <a:p>
            <a:pPr>
              <a:buFont typeface="Wingdings" pitchFamily="2" charset="2"/>
              <a:buChar char="Ø"/>
            </a:pPr>
            <a:r>
              <a:rPr lang="sl-SI" sz="2800" dirty="0" smtClean="0">
                <a:latin typeface="Arial Rounded MT Bold" pitchFamily="34" charset="0"/>
              </a:rPr>
              <a:t>h</a:t>
            </a:r>
            <a:r>
              <a:rPr lang="sl-SI" sz="2800" dirty="0" smtClean="0">
                <a:latin typeface="Arial Rounded MT Bold" pitchFamily="34" charset="0"/>
              </a:rPr>
              <a:t>emodinamska nestabilnost</a:t>
            </a:r>
          </a:p>
          <a:p>
            <a:pPr>
              <a:buFont typeface="Wingdings" pitchFamily="2" charset="2"/>
              <a:buChar char="Ø"/>
            </a:pPr>
            <a:r>
              <a:rPr lang="sl-SI" sz="2800" dirty="0" smtClean="0">
                <a:latin typeface="Arial Rounded MT Bold" pitchFamily="34" charset="0"/>
              </a:rPr>
              <a:t>alergija na lokalne anestetike</a:t>
            </a:r>
          </a:p>
          <a:p>
            <a:pPr>
              <a:buNone/>
            </a:pPr>
            <a:endParaRPr lang="sl-SI" sz="2800" dirty="0" smtClean="0">
              <a:latin typeface="Arial Rounded MT Bold" pitchFamily="34" charset="0"/>
            </a:endParaRPr>
          </a:p>
          <a:p>
            <a:pPr>
              <a:buNone/>
            </a:pPr>
            <a:endParaRPr lang="sl-SI" sz="2800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sl-SI" sz="2800" dirty="0" smtClean="0">
                <a:latin typeface="Arial Rounded MT Bold" pitchFamily="34" charset="0"/>
              </a:rPr>
              <a:t>n</a:t>
            </a:r>
            <a:r>
              <a:rPr lang="sl-SI" sz="2800" dirty="0" smtClean="0">
                <a:latin typeface="Arial Rounded MT Bold" pitchFamily="34" charset="0"/>
              </a:rPr>
              <a:t>agnjenost h krvavitvi</a:t>
            </a:r>
          </a:p>
          <a:p>
            <a:pPr>
              <a:buFont typeface="Wingdings" pitchFamily="2" charset="2"/>
              <a:buChar char="Ø"/>
            </a:pPr>
            <a:r>
              <a:rPr lang="sl-SI" sz="2800" dirty="0" smtClean="0">
                <a:latin typeface="Arial Rounded MT Bold" pitchFamily="34" charset="0"/>
              </a:rPr>
              <a:t>i</a:t>
            </a:r>
            <a:r>
              <a:rPr lang="sl-SI" sz="2800" dirty="0" smtClean="0">
                <a:latin typeface="Arial Rounded MT Bold" pitchFamily="34" charset="0"/>
              </a:rPr>
              <a:t>nfekcija CNS ali kože ledveno</a:t>
            </a:r>
          </a:p>
          <a:p>
            <a:pPr>
              <a:buFont typeface="Wingdings" pitchFamily="2" charset="2"/>
              <a:buChar char="Ø"/>
            </a:pPr>
            <a:r>
              <a:rPr lang="sl-SI" sz="2800" dirty="0" smtClean="0">
                <a:latin typeface="Arial Rounded MT Bold" pitchFamily="34" charset="0"/>
              </a:rPr>
              <a:t>n</a:t>
            </a:r>
            <a:r>
              <a:rPr lang="sl-SI" sz="2800" dirty="0" smtClean="0">
                <a:latin typeface="Arial Rounded MT Bold" pitchFamily="34" charset="0"/>
              </a:rPr>
              <a:t>evrološko obolenje</a:t>
            </a:r>
          </a:p>
          <a:p>
            <a:pPr>
              <a:buFont typeface="Wingdings" pitchFamily="2" charset="2"/>
              <a:buChar char="Ø"/>
            </a:pPr>
            <a:r>
              <a:rPr lang="sl-SI" sz="2800" dirty="0" err="1" smtClean="0">
                <a:latin typeface="Arial Rounded MT Bold" pitchFamily="34" charset="0"/>
              </a:rPr>
              <a:t>porodničina</a:t>
            </a:r>
            <a:r>
              <a:rPr lang="sl-SI" sz="2800" dirty="0" smtClean="0">
                <a:latin typeface="Arial Rounded MT Bold" pitchFamily="34" charset="0"/>
              </a:rPr>
              <a:t> odklonitev</a:t>
            </a:r>
          </a:p>
          <a:p>
            <a:endParaRPr lang="sl-SI" sz="2800" dirty="0">
              <a:latin typeface="Arial Rounded MT Bold" pitchFamily="34" charset="0"/>
            </a:endParaRPr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7E45-753A-46A7-8515-79BB47CCC03B}" type="slidenum">
              <a:rPr lang="sl-SI" smtClean="0"/>
              <a:pPr/>
              <a:t>5</a:t>
            </a:fld>
            <a:endParaRPr lang="sl-SI"/>
          </a:p>
        </p:txBody>
      </p:sp>
      <p:sp>
        <p:nvSpPr>
          <p:cNvPr id="5" name="Naslov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latin typeface="Arial Rounded MT Bold" pitchFamily="34" charset="0"/>
              </a:rPr>
              <a:t>	1.1. </a:t>
            </a:r>
            <a:r>
              <a:rPr lang="sl-SI" sz="3600" dirty="0" smtClean="0">
                <a:latin typeface="Arial Rounded MT Bold" pitchFamily="34" charset="0"/>
              </a:rPr>
              <a:t>ZADRŽKI  ZA  PA</a:t>
            </a:r>
            <a:endParaRPr lang="sl-SI" sz="3600" dirty="0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grada vsebin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sl-SI" sz="2800" dirty="0" smtClean="0">
                <a:latin typeface="Arial Rounded MT Bold" pitchFamily="34" charset="0"/>
              </a:rPr>
              <a:t>PREDNOSTI:</a:t>
            </a:r>
          </a:p>
          <a:p>
            <a:pPr>
              <a:buNone/>
            </a:pPr>
            <a:endParaRPr lang="sl-SI" sz="2800" dirty="0" smtClean="0">
              <a:latin typeface="Arial Rounded MT Bold" pitchFamily="34" charset="0"/>
            </a:endParaRPr>
          </a:p>
          <a:p>
            <a:pPr>
              <a:buNone/>
            </a:pPr>
            <a:r>
              <a:rPr lang="sl-SI" sz="2800" dirty="0" smtClean="0">
                <a:latin typeface="Arial Rounded MT Bold" pitchFamily="34" charset="0"/>
              </a:rPr>
              <a:t>- enostaven postopek</a:t>
            </a:r>
          </a:p>
          <a:p>
            <a:pPr>
              <a:buNone/>
            </a:pPr>
            <a:endParaRPr lang="sl-SI" sz="2800" dirty="0" smtClean="0">
              <a:latin typeface="Arial Rounded MT Bold" pitchFamily="34" charset="0"/>
            </a:endParaRPr>
          </a:p>
          <a:p>
            <a:pPr>
              <a:buNone/>
            </a:pPr>
            <a:r>
              <a:rPr lang="sl-SI" sz="2800" dirty="0" smtClean="0">
                <a:latin typeface="Arial Rounded MT Bold" pitchFamily="34" charset="0"/>
              </a:rPr>
              <a:t>- varen postopek ob izključitvi kontraindikacij</a:t>
            </a:r>
          </a:p>
          <a:p>
            <a:pPr>
              <a:buNone/>
            </a:pPr>
            <a:endParaRPr lang="sl-SI" sz="2800" dirty="0" smtClean="0">
              <a:latin typeface="Arial Rounded MT Bold" pitchFamily="34" charset="0"/>
            </a:endParaRPr>
          </a:p>
          <a:p>
            <a:pPr>
              <a:buNone/>
            </a:pPr>
            <a:r>
              <a:rPr lang="sl-SI" sz="2800" dirty="0" smtClean="0">
                <a:latin typeface="Arial Rounded MT Bold" pitchFamily="34" charset="0"/>
              </a:rPr>
              <a:t>- hitro delovanje</a:t>
            </a:r>
          </a:p>
          <a:p>
            <a:pPr>
              <a:buNone/>
            </a:pPr>
            <a:endParaRPr lang="sl-SI" sz="2800" dirty="0" smtClean="0">
              <a:latin typeface="Arial Rounded MT Bold" pitchFamily="34" charset="0"/>
            </a:endParaRPr>
          </a:p>
          <a:p>
            <a:pPr>
              <a:buNone/>
            </a:pPr>
            <a:r>
              <a:rPr lang="sl-SI" sz="2800" dirty="0" smtClean="0">
                <a:latin typeface="Arial Rounded MT Bold" pitchFamily="34" charset="0"/>
              </a:rPr>
              <a:t>- zagotavlja anestezijo in motorično blokado</a:t>
            </a:r>
          </a:p>
          <a:p>
            <a:pPr>
              <a:buNone/>
            </a:pPr>
            <a:endParaRPr lang="sl-SI" sz="2800" dirty="0" smtClean="0">
              <a:latin typeface="Arial Rounded MT Bold" pitchFamily="34" charset="0"/>
            </a:endParaRPr>
          </a:p>
          <a:p>
            <a:pPr>
              <a:buFontTx/>
              <a:buChar char="-"/>
            </a:pPr>
            <a:endParaRPr lang="sl-SI" sz="2800" dirty="0" smtClean="0">
              <a:latin typeface="Arial Rounded MT Bold" pitchFamily="34" charset="0"/>
            </a:endParaRPr>
          </a:p>
          <a:p>
            <a:pPr>
              <a:buFontTx/>
              <a:buChar char="-"/>
            </a:pPr>
            <a:endParaRPr lang="sl-SI" dirty="0" smtClean="0">
              <a:latin typeface="Arial Rounded MT Bold" pitchFamily="34" charset="0"/>
            </a:endParaRPr>
          </a:p>
          <a:p>
            <a:pPr>
              <a:buFontTx/>
              <a:buChar char="-"/>
            </a:pPr>
            <a:endParaRPr lang="sl-SI" dirty="0" smtClean="0">
              <a:latin typeface="Arial Rounded MT Bold" pitchFamily="34" charset="0"/>
            </a:endParaRPr>
          </a:p>
          <a:p>
            <a:pPr>
              <a:buNone/>
            </a:pPr>
            <a:endParaRPr lang="sl-SI" dirty="0" smtClean="0">
              <a:latin typeface="Arial Rounded MT Bold" pitchFamily="34" charset="0"/>
            </a:endParaRPr>
          </a:p>
          <a:p>
            <a:pPr>
              <a:buNone/>
            </a:pPr>
            <a:endParaRPr lang="sl-SI" dirty="0" smtClean="0">
              <a:latin typeface="Arial Rounded MT Bold" pitchFamily="34" charset="0"/>
            </a:endParaRPr>
          </a:p>
          <a:p>
            <a:pPr>
              <a:buNone/>
            </a:pPr>
            <a:endParaRPr lang="sl-SI" dirty="0" smtClean="0">
              <a:latin typeface="Arial Rounded MT Bold" pitchFamily="34" charset="0"/>
            </a:endParaRPr>
          </a:p>
          <a:p>
            <a:pPr>
              <a:buNone/>
            </a:pPr>
            <a:endParaRPr lang="sl-SI" dirty="0" smtClean="0">
              <a:latin typeface="Arial Rounded MT Bold" pitchFamily="34" charset="0"/>
            </a:endParaRPr>
          </a:p>
          <a:p>
            <a:pPr>
              <a:buNone/>
            </a:pPr>
            <a:endParaRPr lang="sl-SI" dirty="0" smtClean="0">
              <a:latin typeface="Arial Rounded MT Bold" pitchFamily="34" charset="0"/>
            </a:endParaRPr>
          </a:p>
          <a:p>
            <a:pPr>
              <a:buNone/>
            </a:pPr>
            <a:endParaRPr lang="sl-SI" dirty="0" smtClean="0">
              <a:latin typeface="Arial Rounded MT Bold" pitchFamily="34" charset="0"/>
            </a:endParaRPr>
          </a:p>
          <a:p>
            <a:pPr>
              <a:buNone/>
            </a:pPr>
            <a:endParaRPr lang="sl-SI" dirty="0" smtClean="0">
              <a:latin typeface="Arial Rounded MT Bold" pitchFamily="34" charset="0"/>
            </a:endParaRPr>
          </a:p>
          <a:p>
            <a:pPr>
              <a:buNone/>
            </a:pPr>
            <a:endParaRPr lang="sl-SI" dirty="0">
              <a:latin typeface="Arial Rounded MT Bold" pitchFamily="34" charset="0"/>
            </a:endParaRPr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dirty="0" smtClean="0"/>
              <a:t>Področna anestezija za CR      J Wagner </a:t>
            </a:r>
            <a:r>
              <a:rPr lang="sl-SI" dirty="0" err="1" smtClean="0"/>
              <a:t>Kovačec</a:t>
            </a:r>
            <a:r>
              <a:rPr lang="sl-SI" dirty="0" smtClean="0"/>
              <a:t>, UKC Maribor      10.5.2013</a:t>
            </a:r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7E45-753A-46A7-8515-79BB47CCC03B}" type="slidenum">
              <a:rPr lang="sl-SI" smtClean="0"/>
              <a:pPr/>
              <a:t>6</a:t>
            </a:fld>
            <a:endParaRPr lang="sl-SI"/>
          </a:p>
        </p:txBody>
      </p:sp>
      <p:sp>
        <p:nvSpPr>
          <p:cNvPr id="5" name="Naslov 4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/>
          </a:bodyPr>
          <a:lstStyle/>
          <a:p>
            <a:r>
              <a:rPr lang="sl-SI" dirty="0" smtClean="0">
                <a:latin typeface="Arial Rounded MT Bold" pitchFamily="34" charset="0"/>
              </a:rPr>
              <a:t>2.</a:t>
            </a:r>
            <a:r>
              <a:rPr lang="sl-SI" dirty="0" smtClean="0"/>
              <a:t> </a:t>
            </a:r>
            <a:r>
              <a:rPr lang="sl-SI" sz="3600" dirty="0" smtClean="0">
                <a:latin typeface="Arial Rounded MT Bold" pitchFamily="34" charset="0"/>
              </a:rPr>
              <a:t>SPINALNA ANESTEZIJA (SA</a:t>
            </a:r>
            <a:r>
              <a:rPr lang="sl-SI" dirty="0" smtClean="0">
                <a:latin typeface="Arial Rounded MT Bold" pitchFamily="34" charset="0"/>
              </a:rPr>
              <a:t>)</a:t>
            </a:r>
            <a:endParaRPr lang="sl-SI" dirty="0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sl-SI" sz="3000" dirty="0" smtClean="0">
                <a:latin typeface="Arial Rounded MT Bold" pitchFamily="34" charset="0"/>
              </a:rPr>
              <a:t>SLABOSTI</a:t>
            </a:r>
            <a:r>
              <a:rPr lang="sl-SI" dirty="0" smtClean="0">
                <a:latin typeface="Arial Rounded MT Bold" pitchFamily="34" charset="0"/>
              </a:rPr>
              <a:t>:</a:t>
            </a:r>
          </a:p>
          <a:p>
            <a:pPr>
              <a:buNone/>
            </a:pPr>
            <a:endParaRPr lang="sl-SI" dirty="0" smtClean="0">
              <a:latin typeface="Arial Rounded MT Bold" pitchFamily="34" charset="0"/>
            </a:endParaRPr>
          </a:p>
          <a:p>
            <a:pPr>
              <a:buNone/>
            </a:pPr>
            <a:r>
              <a:rPr lang="sl-SI" dirty="0" smtClean="0">
                <a:latin typeface="Arial Rounded MT Bold" pitchFamily="34" charset="0"/>
              </a:rPr>
              <a:t>-možnost nezadostne anestezije, nepredvidljiva višina blokade</a:t>
            </a:r>
          </a:p>
          <a:p>
            <a:pPr>
              <a:buNone/>
            </a:pPr>
            <a:endParaRPr lang="sl-SI" dirty="0" smtClean="0">
              <a:latin typeface="Arial Rounded MT Bold" pitchFamily="34" charset="0"/>
            </a:endParaRPr>
          </a:p>
          <a:p>
            <a:pPr>
              <a:buNone/>
            </a:pPr>
            <a:r>
              <a:rPr lang="sl-SI" dirty="0" smtClean="0">
                <a:latin typeface="Arial Rounded MT Bold" pitchFamily="34" charset="0"/>
              </a:rPr>
              <a:t>-nemirnost, bolečina ( </a:t>
            </a:r>
            <a:r>
              <a:rPr lang="sl-SI" dirty="0" err="1" smtClean="0">
                <a:latin typeface="Arial Rounded MT Bold" pitchFamily="34" charset="0"/>
              </a:rPr>
              <a:t>midazolam</a:t>
            </a:r>
            <a:r>
              <a:rPr lang="sl-SI" dirty="0" smtClean="0">
                <a:latin typeface="Arial Rounded MT Bold" pitchFamily="34" charset="0"/>
              </a:rPr>
              <a:t>, analgetik )</a:t>
            </a:r>
          </a:p>
          <a:p>
            <a:pPr>
              <a:buNone/>
            </a:pPr>
            <a:endParaRPr lang="sl-SI" dirty="0" smtClean="0">
              <a:latin typeface="Arial Rounded MT Bold" pitchFamily="34" charset="0"/>
            </a:endParaRPr>
          </a:p>
          <a:p>
            <a:pPr>
              <a:buNone/>
            </a:pPr>
            <a:r>
              <a:rPr lang="sl-SI" dirty="0" smtClean="0">
                <a:latin typeface="Arial Rounded MT Bold" pitchFamily="34" charset="0"/>
              </a:rPr>
              <a:t>-slabost, bruhanje ( </a:t>
            </a:r>
            <a:r>
              <a:rPr lang="sl-SI" dirty="0" err="1" smtClean="0">
                <a:latin typeface="Arial Rounded MT Bold" pitchFamily="34" charset="0"/>
              </a:rPr>
              <a:t>antiemetik</a:t>
            </a:r>
            <a:r>
              <a:rPr lang="sl-SI" dirty="0" smtClean="0">
                <a:latin typeface="Arial Rounded MT Bold" pitchFamily="34" charset="0"/>
              </a:rPr>
              <a:t> )</a:t>
            </a:r>
          </a:p>
          <a:p>
            <a:pPr>
              <a:buNone/>
            </a:pPr>
            <a:r>
              <a:rPr lang="sl-SI" dirty="0" smtClean="0">
                <a:latin typeface="Arial Rounded MT Bold" pitchFamily="34" charset="0"/>
              </a:rPr>
              <a:t>- zahteva več osebnega napora anesteziologa</a:t>
            </a:r>
          </a:p>
          <a:p>
            <a:pPr>
              <a:buNone/>
            </a:pPr>
            <a:endParaRPr lang="sl-SI" dirty="0" smtClean="0">
              <a:latin typeface="Arial Rounded MT Bold" pitchFamily="34" charset="0"/>
            </a:endParaRPr>
          </a:p>
          <a:p>
            <a:pPr>
              <a:buNone/>
            </a:pPr>
            <a:r>
              <a:rPr lang="sl-SI" dirty="0" smtClean="0">
                <a:latin typeface="Arial Rounded MT Bold" pitchFamily="34" charset="0"/>
              </a:rPr>
              <a:t>- </a:t>
            </a:r>
            <a:r>
              <a:rPr lang="sl-SI" dirty="0" err="1" smtClean="0">
                <a:latin typeface="Arial Rounded MT Bold" pitchFamily="34" charset="0"/>
              </a:rPr>
              <a:t>hipotenzija</a:t>
            </a:r>
            <a:endParaRPr lang="sl-SI" dirty="0" smtClean="0">
              <a:latin typeface="Arial Rounded MT Bold" pitchFamily="34" charset="0"/>
            </a:endParaRPr>
          </a:p>
          <a:p>
            <a:pPr>
              <a:buFontTx/>
              <a:buChar char="-"/>
            </a:pPr>
            <a:endParaRPr lang="sl-SI" dirty="0" smtClean="0">
              <a:latin typeface="Arial Rounded MT Bold" pitchFamily="34" charset="0"/>
            </a:endParaRPr>
          </a:p>
          <a:p>
            <a:pPr>
              <a:buFontTx/>
              <a:buChar char="-"/>
            </a:pPr>
            <a:endParaRPr lang="sl-SI" dirty="0" smtClean="0">
              <a:latin typeface="Arial Rounded MT Bold" pitchFamily="34" charset="0"/>
            </a:endParaRPr>
          </a:p>
          <a:p>
            <a:pPr>
              <a:buFontTx/>
              <a:buChar char="-"/>
            </a:pPr>
            <a:endParaRPr lang="sl-SI" dirty="0" smtClean="0">
              <a:latin typeface="Arial Rounded MT Bold" pitchFamily="34" charset="0"/>
            </a:endParaRPr>
          </a:p>
          <a:p>
            <a:pPr>
              <a:buFontTx/>
              <a:buChar char="-"/>
            </a:pPr>
            <a:endParaRPr lang="sl-SI" dirty="0" smtClean="0">
              <a:latin typeface="Arial Rounded MT Bold" pitchFamily="34" charset="0"/>
            </a:endParaRPr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7E45-753A-46A7-8515-79BB47CCC03B}" type="slidenum">
              <a:rPr lang="sl-SI" smtClean="0"/>
              <a:pPr/>
              <a:t>7</a:t>
            </a:fld>
            <a:endParaRPr lang="sl-SI"/>
          </a:p>
        </p:txBody>
      </p:sp>
      <p:sp>
        <p:nvSpPr>
          <p:cNvPr id="5" name="Naslov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dirty="0" smtClean="0">
                <a:latin typeface="Arial Rounded MT Bold" pitchFamily="34" charset="0"/>
              </a:rPr>
              <a:t>2.</a:t>
            </a:r>
            <a:r>
              <a:rPr lang="sl-SI" sz="3600" dirty="0" smtClean="0"/>
              <a:t> </a:t>
            </a:r>
            <a:r>
              <a:rPr lang="sl-SI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SPINALNA</a:t>
            </a:r>
            <a:r>
              <a:rPr lang="sl-SI" sz="3600" dirty="0" smtClean="0"/>
              <a:t> </a:t>
            </a:r>
            <a:r>
              <a:rPr lang="sl-SI" sz="3600" dirty="0" smtClean="0">
                <a:latin typeface="Arial Rounded MT Bold" pitchFamily="34" charset="0"/>
              </a:rPr>
              <a:t>ANESTEZIJA</a:t>
            </a:r>
            <a:r>
              <a:rPr lang="sl-SI" sz="3600" dirty="0" smtClean="0"/>
              <a:t> </a:t>
            </a:r>
            <a:r>
              <a:rPr lang="sl-SI" sz="3600" dirty="0" smtClean="0">
                <a:latin typeface="Arial Rounded MT Bold" pitchFamily="34" charset="0"/>
              </a:rPr>
              <a:t>(SA</a:t>
            </a:r>
            <a:r>
              <a:rPr lang="sl-SI" dirty="0" smtClean="0">
                <a:latin typeface="Arial Rounded MT Bold" pitchFamily="34" charset="0"/>
              </a:rPr>
              <a:t>)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>
                <a:latin typeface="Arial Rounded MT Bold" pitchFamily="34" charset="0"/>
              </a:rPr>
              <a:t>HIPOTENZIJA</a:t>
            </a:r>
          </a:p>
          <a:p>
            <a:pPr>
              <a:buNone/>
            </a:pPr>
            <a:r>
              <a:rPr lang="sl-SI" sz="1600" i="1" dirty="0" smtClean="0">
                <a:latin typeface="Arial Rounded MT Bold" pitchFamily="34" charset="0"/>
              </a:rPr>
              <a:t>	</a:t>
            </a:r>
            <a:r>
              <a:rPr lang="sl-SI" sz="1600" i="1" dirty="0" err="1" smtClean="0">
                <a:latin typeface="Arial Rounded MT Bold" pitchFamily="34" charset="0"/>
              </a:rPr>
              <a:t>Cyna</a:t>
            </a:r>
            <a:r>
              <a:rPr lang="sl-SI" sz="1600" i="1" dirty="0" smtClean="0">
                <a:latin typeface="Arial Rounded MT Bold" pitchFamily="34" charset="0"/>
              </a:rPr>
              <a:t> AM, Andrew M, </a:t>
            </a:r>
            <a:r>
              <a:rPr lang="sl-SI" sz="1600" i="1" dirty="0" err="1" smtClean="0">
                <a:latin typeface="Arial Rounded MT Bold" pitchFamily="34" charset="0"/>
              </a:rPr>
              <a:t>Emmett</a:t>
            </a:r>
            <a:r>
              <a:rPr lang="sl-SI" sz="1600" i="1" dirty="0" smtClean="0">
                <a:latin typeface="Arial Rounded MT Bold" pitchFamily="34" charset="0"/>
              </a:rPr>
              <a:t> RS, </a:t>
            </a:r>
            <a:r>
              <a:rPr lang="sl-SI" sz="1600" i="1" dirty="0" err="1" smtClean="0">
                <a:latin typeface="Arial Rounded MT Bold" pitchFamily="34" charset="0"/>
              </a:rPr>
              <a:t>et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al</a:t>
            </a:r>
            <a:r>
              <a:rPr lang="sl-SI" sz="1600" i="1" dirty="0" smtClean="0">
                <a:latin typeface="Arial Rounded MT Bold" pitchFamily="34" charset="0"/>
              </a:rPr>
              <a:t>. </a:t>
            </a:r>
            <a:r>
              <a:rPr lang="sl-SI" sz="1600" i="1" dirty="0" err="1" smtClean="0">
                <a:latin typeface="Arial Rounded MT Bold" pitchFamily="34" charset="0"/>
              </a:rPr>
              <a:t>Techniques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for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preventing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hypotension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during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spinal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anaesthesia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for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caesarean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section</a:t>
            </a:r>
            <a:r>
              <a:rPr lang="sl-SI" sz="1600" i="1" dirty="0" smtClean="0">
                <a:latin typeface="Arial Rounded MT Bold" pitchFamily="34" charset="0"/>
              </a:rPr>
              <a:t>. </a:t>
            </a:r>
            <a:r>
              <a:rPr lang="sl-SI" sz="1600" i="1" dirty="0" err="1" smtClean="0">
                <a:latin typeface="Arial Rounded MT Bold" pitchFamily="34" charset="0"/>
              </a:rPr>
              <a:t>Cochrane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Database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Syst</a:t>
            </a:r>
            <a:r>
              <a:rPr lang="sl-SI" sz="1600" i="1" dirty="0" smtClean="0">
                <a:latin typeface="Arial Rounded MT Bold" pitchFamily="34" charset="0"/>
              </a:rPr>
              <a:t> Rev 2006; :CD002251.</a:t>
            </a:r>
          </a:p>
          <a:p>
            <a:pPr>
              <a:buFont typeface="Wingdings" pitchFamily="2" charset="2"/>
              <a:buChar char="v"/>
            </a:pPr>
            <a:r>
              <a:rPr lang="sl-SI" sz="2400" b="1" dirty="0" smtClean="0">
                <a:latin typeface="Arial Rounded MT Bold" pitchFamily="34" charset="0"/>
              </a:rPr>
              <a:t>tekočine </a:t>
            </a:r>
            <a:r>
              <a:rPr lang="sl-SI" sz="2400" dirty="0" smtClean="0">
                <a:latin typeface="Arial Rounded MT Bold" pitchFamily="34" charset="0"/>
              </a:rPr>
              <a:t>( koloidi &gt; </a:t>
            </a:r>
            <a:r>
              <a:rPr lang="sl-SI" sz="2400" dirty="0" err="1" smtClean="0">
                <a:latin typeface="Arial Rounded MT Bold" pitchFamily="34" charset="0"/>
              </a:rPr>
              <a:t>kristaloidi</a:t>
            </a:r>
            <a:r>
              <a:rPr lang="sl-SI" sz="2400" dirty="0" smtClean="0">
                <a:latin typeface="Arial Rounded MT Bold" pitchFamily="34" charset="0"/>
              </a:rPr>
              <a:t> &gt; nič)</a:t>
            </a:r>
          </a:p>
          <a:p>
            <a:pPr>
              <a:buFont typeface="Wingdings" pitchFamily="2" charset="2"/>
              <a:buChar char="v"/>
            </a:pPr>
            <a:r>
              <a:rPr lang="sl-SI" sz="2400" b="1" dirty="0" err="1" smtClean="0">
                <a:latin typeface="Arial Rounded MT Bold" pitchFamily="34" charset="0"/>
              </a:rPr>
              <a:t>v</a:t>
            </a:r>
            <a:r>
              <a:rPr lang="sl-SI" sz="2400" b="1" dirty="0" err="1" smtClean="0">
                <a:latin typeface="Arial Rounded MT Bold" pitchFamily="34" charset="0"/>
              </a:rPr>
              <a:t>azopresorji</a:t>
            </a:r>
            <a:r>
              <a:rPr lang="sl-SI" sz="2400" b="1" dirty="0" smtClean="0">
                <a:latin typeface="Arial Rounded MT Bold" pitchFamily="34" charset="0"/>
              </a:rPr>
              <a:t> </a:t>
            </a:r>
            <a:r>
              <a:rPr lang="sl-SI" sz="2400" dirty="0" smtClean="0">
                <a:latin typeface="Arial Rounded MT Bold" pitchFamily="34" charset="0"/>
              </a:rPr>
              <a:t>( </a:t>
            </a:r>
            <a:r>
              <a:rPr lang="sl-SI" sz="2400" dirty="0" err="1" smtClean="0">
                <a:latin typeface="Arial Rounded MT Bold" pitchFamily="34" charset="0"/>
              </a:rPr>
              <a:t>fenilefrin</a:t>
            </a:r>
            <a:r>
              <a:rPr lang="sl-SI" sz="2400" dirty="0" smtClean="0">
                <a:latin typeface="Arial Rounded MT Bold" pitchFamily="34" charset="0"/>
              </a:rPr>
              <a:t>, efedrin)- infuzija, </a:t>
            </a:r>
            <a:r>
              <a:rPr lang="sl-SI" sz="2400" dirty="0" err="1" smtClean="0">
                <a:latin typeface="Arial Rounded MT Bold" pitchFamily="34" charset="0"/>
              </a:rPr>
              <a:t>bolus</a:t>
            </a:r>
            <a:r>
              <a:rPr lang="sl-SI" sz="2400" dirty="0" smtClean="0">
                <a:latin typeface="Arial Rounded MT Bold" pitchFamily="34" charset="0"/>
              </a:rPr>
              <a:t> </a:t>
            </a:r>
          </a:p>
          <a:p>
            <a:pPr>
              <a:buNone/>
            </a:pPr>
            <a:r>
              <a:rPr lang="sl-SI" sz="1600" i="1" dirty="0" smtClean="0">
                <a:latin typeface="Arial Rounded MT Bold" pitchFamily="34" charset="0"/>
              </a:rPr>
              <a:t>	</a:t>
            </a:r>
            <a:r>
              <a:rPr lang="sl-SI" sz="1600" i="1" dirty="0" err="1" smtClean="0">
                <a:latin typeface="Arial Rounded MT Bold" pitchFamily="34" charset="0"/>
              </a:rPr>
              <a:t>Habib</a:t>
            </a:r>
            <a:r>
              <a:rPr lang="sl-SI" sz="1600" i="1" dirty="0" smtClean="0">
                <a:latin typeface="Arial Rounded MT Bold" pitchFamily="34" charset="0"/>
              </a:rPr>
              <a:t> AS. A </a:t>
            </a:r>
            <a:r>
              <a:rPr lang="sl-SI" sz="1600" i="1" dirty="0" err="1" smtClean="0">
                <a:latin typeface="Arial Rounded MT Bold" pitchFamily="34" charset="0"/>
              </a:rPr>
              <a:t>review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of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the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impact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of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phenylephrine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administration</a:t>
            </a:r>
            <a:r>
              <a:rPr lang="sl-SI" sz="1600" i="1" dirty="0" smtClean="0">
                <a:latin typeface="Arial Rounded MT Bold" pitchFamily="34" charset="0"/>
              </a:rPr>
              <a:t> on </a:t>
            </a:r>
            <a:r>
              <a:rPr lang="sl-SI" sz="1600" i="1" dirty="0" err="1" smtClean="0">
                <a:latin typeface="Arial Rounded MT Bold" pitchFamily="34" charset="0"/>
              </a:rPr>
              <a:t>maternal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hemodynamics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and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maternal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and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neonatal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outcomes</a:t>
            </a:r>
            <a:r>
              <a:rPr lang="sl-SI" sz="1600" i="1" dirty="0" smtClean="0">
                <a:latin typeface="Arial Rounded MT Bold" pitchFamily="34" charset="0"/>
              </a:rPr>
              <a:t> in </a:t>
            </a:r>
            <a:r>
              <a:rPr lang="sl-SI" sz="1600" i="1" dirty="0" err="1" smtClean="0">
                <a:latin typeface="Arial Rounded MT Bold" pitchFamily="34" charset="0"/>
              </a:rPr>
              <a:t>women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undergoing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cesarean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delivery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under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spinal</a:t>
            </a:r>
            <a:r>
              <a:rPr lang="sl-SI" sz="1600" i="1" dirty="0" smtClean="0">
                <a:latin typeface="Arial Rounded MT Bold" pitchFamily="34" charset="0"/>
              </a:rPr>
              <a:t>  </a:t>
            </a:r>
            <a:r>
              <a:rPr lang="sl-SI" sz="1600" i="1" dirty="0" err="1" smtClean="0">
                <a:latin typeface="Arial Rounded MT Bold" pitchFamily="34" charset="0"/>
              </a:rPr>
              <a:t>anesthesia</a:t>
            </a:r>
            <a:r>
              <a:rPr lang="sl-SI" sz="1600" i="1" dirty="0" smtClean="0">
                <a:latin typeface="Arial Rounded MT Bold" pitchFamily="34" charset="0"/>
              </a:rPr>
              <a:t>. </a:t>
            </a:r>
            <a:r>
              <a:rPr lang="sl-SI" sz="1600" i="1" dirty="0" err="1" smtClean="0">
                <a:latin typeface="Arial Rounded MT Bold" pitchFamily="34" charset="0"/>
              </a:rPr>
              <a:t>Anesth</a:t>
            </a:r>
            <a:r>
              <a:rPr lang="sl-SI" sz="1600" i="1" dirty="0" smtClean="0">
                <a:latin typeface="Arial Rounded MT Bold" pitchFamily="34" charset="0"/>
              </a:rPr>
              <a:t> </a:t>
            </a:r>
            <a:r>
              <a:rPr lang="sl-SI" sz="1600" i="1" dirty="0" err="1" smtClean="0">
                <a:latin typeface="Arial Rounded MT Bold" pitchFamily="34" charset="0"/>
              </a:rPr>
              <a:t>Analg</a:t>
            </a:r>
            <a:r>
              <a:rPr lang="sl-SI" sz="1600" i="1" dirty="0" smtClean="0">
                <a:latin typeface="Arial Rounded MT Bold" pitchFamily="34" charset="0"/>
              </a:rPr>
              <a:t>. 2012 ; 114(2):377-90.</a:t>
            </a:r>
            <a:endParaRPr lang="sl-SI" sz="2400" dirty="0" smtClean="0">
              <a:latin typeface="Arial Rounded MT Bold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sl-SI" sz="2400" b="1" dirty="0" smtClean="0">
                <a:latin typeface="Arial Rounded MT Bold" pitchFamily="34" charset="0"/>
              </a:rPr>
              <a:t>m</a:t>
            </a:r>
            <a:r>
              <a:rPr lang="sl-SI" sz="2400" b="1" dirty="0" smtClean="0">
                <a:latin typeface="Arial Rounded MT Bold" pitchFamily="34" charset="0"/>
              </a:rPr>
              <a:t>ehanski kompresijski pripomočki</a:t>
            </a:r>
          </a:p>
          <a:p>
            <a:pPr>
              <a:buFont typeface="Wingdings" pitchFamily="2" charset="2"/>
              <a:buChar char="v"/>
            </a:pPr>
            <a:r>
              <a:rPr lang="sl-SI" sz="2400" b="1" dirty="0" smtClean="0">
                <a:latin typeface="Arial Rounded MT Bold" pitchFamily="34" charset="0"/>
              </a:rPr>
              <a:t>n</a:t>
            </a:r>
            <a:r>
              <a:rPr lang="sl-SI" sz="2400" b="1" dirty="0" smtClean="0">
                <a:latin typeface="Arial Rounded MT Bold" pitchFamily="34" charset="0"/>
              </a:rPr>
              <a:t>agnjenost operacijske mize v levo  </a:t>
            </a:r>
            <a:r>
              <a:rPr lang="sl-SI" sz="2400" dirty="0" smtClean="0">
                <a:latin typeface="Arial Rounded MT Bold" pitchFamily="34" charset="0"/>
              </a:rPr>
              <a:t>za 15-30 stopinj, zagozda pod desni bok</a:t>
            </a:r>
            <a:endParaRPr lang="sl-SI" sz="2400" dirty="0" smtClean="0">
              <a:latin typeface="Arial Rounded MT Bold" pitchFamily="34" charset="0"/>
            </a:endParaRPr>
          </a:p>
          <a:p>
            <a:pPr>
              <a:buNone/>
            </a:pPr>
            <a:endParaRPr lang="sl-SI" sz="1600" i="1" dirty="0">
              <a:latin typeface="Arial Rounded MT Bold" pitchFamily="34" charset="0"/>
            </a:endParaRPr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7E45-753A-46A7-8515-79BB47CCC03B}" type="slidenum">
              <a:rPr lang="sl-SI" smtClean="0"/>
              <a:pPr/>
              <a:t>8</a:t>
            </a:fld>
            <a:endParaRPr lang="sl-SI"/>
          </a:p>
        </p:txBody>
      </p:sp>
      <p:sp>
        <p:nvSpPr>
          <p:cNvPr id="5" name="Naslov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>
                <a:latin typeface="Arial Rounded MT Bold" pitchFamily="34" charset="0"/>
              </a:rPr>
              <a:t>2.</a:t>
            </a:r>
            <a:r>
              <a:rPr lang="sl-SI" dirty="0" smtClean="0"/>
              <a:t> </a:t>
            </a:r>
            <a:r>
              <a:rPr lang="sl-SI" sz="3600" dirty="0" smtClean="0">
                <a:latin typeface="Arial Rounded MT Bold" pitchFamily="34" charset="0"/>
              </a:rPr>
              <a:t>SPINALNA</a:t>
            </a:r>
            <a:r>
              <a:rPr lang="sl-SI" dirty="0" smtClean="0"/>
              <a:t> </a:t>
            </a:r>
            <a:r>
              <a:rPr lang="sl-SI" dirty="0" smtClean="0">
                <a:latin typeface="Arial Rounded MT Bold" pitchFamily="34" charset="0"/>
              </a:rPr>
              <a:t>ANESTEZIJA</a:t>
            </a:r>
            <a:r>
              <a:rPr lang="sl-SI" dirty="0" smtClean="0"/>
              <a:t> </a:t>
            </a:r>
            <a:r>
              <a:rPr lang="sl-SI" dirty="0" smtClean="0">
                <a:latin typeface="Arial Rounded MT Bold" pitchFamily="34" charset="0"/>
              </a:rPr>
              <a:t>(SA)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sl-SI" dirty="0" err="1" smtClean="0">
                <a:latin typeface="Arial Rounded MT Bold" pitchFamily="34" charset="0"/>
              </a:rPr>
              <a:t>analgezija</a:t>
            </a:r>
            <a:r>
              <a:rPr lang="sl-SI" dirty="0" smtClean="0">
                <a:latin typeface="Arial Rounded MT Bold" pitchFamily="34" charset="0"/>
              </a:rPr>
              <a:t>:dobra? Kri, </a:t>
            </a:r>
            <a:r>
              <a:rPr lang="sl-SI" dirty="0" err="1" smtClean="0">
                <a:latin typeface="Arial Rounded MT Bold" pitchFamily="34" charset="0"/>
              </a:rPr>
              <a:t>likvor</a:t>
            </a:r>
            <a:r>
              <a:rPr lang="sl-SI" dirty="0" smtClean="0">
                <a:latin typeface="Arial Rounded MT Bold" pitchFamily="34" charset="0"/>
              </a:rPr>
              <a:t>?</a:t>
            </a:r>
            <a:r>
              <a:rPr lang="sl-SI" dirty="0" smtClean="0">
                <a:latin typeface="Arial Rounded MT Bold" pitchFamily="34" charset="0"/>
                <a:sym typeface="Wingdings" pitchFamily="2" charset="2"/>
              </a:rPr>
              <a:t> </a:t>
            </a:r>
            <a:r>
              <a:rPr lang="sl-SI" dirty="0" smtClean="0">
                <a:latin typeface="Arial Rounded MT Bold" pitchFamily="34" charset="0"/>
                <a:sym typeface="Wingdings" pitchFamily="2" charset="2"/>
              </a:rPr>
              <a:t>anestezija</a:t>
            </a:r>
            <a:endParaRPr lang="sl-SI" dirty="0" smtClean="0">
              <a:latin typeface="Arial Rounded MT Bold" pitchFamily="34" charset="0"/>
              <a:sym typeface="Wingdings" pitchFamily="2" charset="2"/>
            </a:endParaRPr>
          </a:p>
          <a:p>
            <a:pPr>
              <a:buFont typeface="Wingdings" pitchFamily="2" charset="2"/>
              <a:buChar char="Ø"/>
            </a:pPr>
            <a:r>
              <a:rPr lang="sl-SI" dirty="0" smtClean="0">
                <a:latin typeface="Arial Rounded MT Bold" pitchFamily="34" charset="0"/>
                <a:sym typeface="Wingdings" pitchFamily="2" charset="2"/>
              </a:rPr>
              <a:t>kje dodatni odmerki? </a:t>
            </a:r>
            <a:r>
              <a:rPr lang="sl-SI" dirty="0" err="1" smtClean="0">
                <a:latin typeface="Arial Rounded MT Bold" pitchFamily="34" charset="0"/>
                <a:sym typeface="Wingdings" pitchFamily="2" charset="2"/>
              </a:rPr>
              <a:t>monitoring</a:t>
            </a:r>
            <a:r>
              <a:rPr lang="sl-SI" dirty="0" smtClean="0">
                <a:latin typeface="Arial Rounded MT Bold" pitchFamily="34" charset="0"/>
                <a:sym typeface="Wingdings" pitchFamily="2" charset="2"/>
              </a:rPr>
              <a:t>!</a:t>
            </a:r>
          </a:p>
          <a:p>
            <a:pPr>
              <a:buNone/>
            </a:pPr>
            <a:endParaRPr lang="sl-SI" dirty="0" smtClean="0">
              <a:latin typeface="Arial Rounded MT Bold" pitchFamily="34" charset="0"/>
              <a:sym typeface="Wingdings" pitchFamily="2" charset="2"/>
            </a:endParaRPr>
          </a:p>
          <a:p>
            <a:pPr>
              <a:buFont typeface="Wingdings" pitchFamily="2" charset="2"/>
              <a:buChar char="Ø"/>
            </a:pPr>
            <a:r>
              <a:rPr lang="sl-SI" dirty="0" smtClean="0">
                <a:latin typeface="Arial Rounded MT Bold" pitchFamily="34" charset="0"/>
                <a:sym typeface="Wingdings" pitchFamily="2" charset="2"/>
              </a:rPr>
              <a:t>2% </a:t>
            </a:r>
            <a:r>
              <a:rPr lang="sl-SI" dirty="0" err="1" smtClean="0">
                <a:latin typeface="Arial Rounded MT Bold" pitchFamily="34" charset="0"/>
                <a:sym typeface="Wingdings" pitchFamily="2" charset="2"/>
              </a:rPr>
              <a:t>lidokain</a:t>
            </a:r>
            <a:r>
              <a:rPr lang="sl-SI" dirty="0" smtClean="0">
                <a:latin typeface="Arial Rounded MT Bold" pitchFamily="34" charset="0"/>
                <a:sym typeface="Wingdings" pitchFamily="2" charset="2"/>
              </a:rPr>
              <a:t>; 0,75% </a:t>
            </a:r>
            <a:r>
              <a:rPr lang="sl-SI" dirty="0" err="1" smtClean="0">
                <a:latin typeface="Arial Rounded MT Bold" pitchFamily="34" charset="0"/>
                <a:sym typeface="Wingdings" pitchFamily="2" charset="2"/>
              </a:rPr>
              <a:t>ropivacaine</a:t>
            </a:r>
            <a:r>
              <a:rPr lang="sl-SI" dirty="0" smtClean="0">
                <a:latin typeface="Arial Rounded MT Bold" pitchFamily="34" charset="0"/>
                <a:sym typeface="Wingdings" pitchFamily="2" charset="2"/>
              </a:rPr>
              <a:t>,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endParaRPr lang="sl-SI" sz="1600" i="1" dirty="0" smtClean="0">
              <a:latin typeface="Arial Rounded MT Bold" pitchFamily="34" charset="0"/>
              <a:sym typeface="Wingdings" pitchFamily="2" charset="2"/>
            </a:endParaRPr>
          </a:p>
          <a:p>
            <a:pPr>
              <a:buNone/>
            </a:pP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	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Hillyard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SG,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et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al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.: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Extending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epidural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analgesia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for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emergency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caesarean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section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: a meta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analysis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. BJA 2011;107(5):668-78</a:t>
            </a:r>
            <a:r>
              <a:rPr lang="sl-SI" sz="1600" dirty="0" smtClean="0">
                <a:latin typeface="Arial Rounded MT Bold" pitchFamily="34" charset="0"/>
                <a:sym typeface="Wingdings" pitchFamily="2" charset="2"/>
              </a:rPr>
              <a:t>.</a:t>
            </a:r>
            <a:endParaRPr lang="sl-SI" sz="1600" dirty="0" smtClean="0">
              <a:latin typeface="Arial Rounded MT Bold" pitchFamily="34" charset="0"/>
              <a:sym typeface="Wingdings" pitchFamily="2" charset="2"/>
            </a:endParaRPr>
          </a:p>
          <a:p>
            <a:pPr>
              <a:buFont typeface="Wingdings" pitchFamily="2" charset="2"/>
              <a:buChar char="Ø"/>
            </a:pPr>
            <a:r>
              <a:rPr lang="sl-SI" sz="2800" dirty="0" smtClean="0">
                <a:latin typeface="Arial Rounded MT Bold" pitchFamily="34" charset="0"/>
                <a:sym typeface="Wingdings" pitchFamily="2" charset="2"/>
              </a:rPr>
              <a:t> 3%  2-</a:t>
            </a:r>
            <a:r>
              <a:rPr lang="sl-SI" sz="2800" dirty="0" err="1" smtClean="0">
                <a:latin typeface="Arial Rounded MT Bold" pitchFamily="34" charset="0"/>
                <a:sym typeface="Wingdings" pitchFamily="2" charset="2"/>
              </a:rPr>
              <a:t>kloroprokain</a:t>
            </a:r>
            <a:endParaRPr lang="sl-SI" sz="2800" dirty="0" smtClean="0">
              <a:latin typeface="Arial Rounded MT Bold" pitchFamily="34" charset="0"/>
              <a:sym typeface="Wingdings" pitchFamily="2" charset="2"/>
            </a:endParaRPr>
          </a:p>
          <a:p>
            <a:pPr>
              <a:buNone/>
            </a:pPr>
            <a:endParaRPr lang="sl-SI" sz="2800" dirty="0" smtClean="0">
              <a:latin typeface="Arial Rounded MT Bold" pitchFamily="34" charset="0"/>
              <a:sym typeface="Wingdings" pitchFamily="2" charset="2"/>
            </a:endParaRPr>
          </a:p>
          <a:p>
            <a:pPr>
              <a:buFont typeface="Wingdings" pitchFamily="2" charset="2"/>
              <a:buChar char="Ø"/>
            </a:pPr>
            <a:r>
              <a:rPr lang="sl-SI" dirty="0" smtClean="0">
                <a:latin typeface="Arial Rounded MT Bold" pitchFamily="34" charset="0"/>
                <a:sym typeface="Wingdings" pitchFamily="2" charset="2"/>
              </a:rPr>
              <a:t>SA:EA</a:t>
            </a:r>
            <a:r>
              <a:rPr lang="sl-SI" dirty="0" smtClean="0">
                <a:latin typeface="Arial Rounded MT Bold" pitchFamily="34" charset="0"/>
                <a:sym typeface="Wingdings" pitchFamily="2" charset="2"/>
              </a:rPr>
              <a:t>?uspešnost, </a:t>
            </a:r>
            <a:r>
              <a:rPr lang="sl-SI" dirty="0" err="1" smtClean="0">
                <a:latin typeface="Arial Rounded MT Bold" pitchFamily="34" charset="0"/>
                <a:sym typeface="Wingdings" pitchFamily="2" charset="2"/>
              </a:rPr>
              <a:t>intraop</a:t>
            </a:r>
            <a:r>
              <a:rPr lang="sl-SI" dirty="0" smtClean="0">
                <a:latin typeface="Arial Rounded MT Bold" pitchFamily="34" charset="0"/>
                <a:sym typeface="Wingdings" pitchFamily="2" charset="2"/>
              </a:rPr>
              <a:t> analgetiki, prehod v spl., izhod novorojenčka, materino zadovoljstvo;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Cochrane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Database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of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Systematic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</a:t>
            </a:r>
            <a:r>
              <a:rPr lang="sl-SI" sz="1600" i="1" dirty="0" err="1" smtClean="0">
                <a:latin typeface="Arial Rounded MT Bold" pitchFamily="34" charset="0"/>
                <a:sym typeface="Wingdings" pitchFamily="2" charset="2"/>
              </a:rPr>
              <a:t>Reviews</a:t>
            </a:r>
            <a:r>
              <a:rPr lang="sl-SI" sz="1600" i="1" dirty="0" smtClean="0">
                <a:latin typeface="Arial Rounded MT Bold" pitchFamily="34" charset="0"/>
                <a:sym typeface="Wingdings" pitchFamily="2" charset="2"/>
              </a:rPr>
              <a:t> 2004;(2):CD003765.</a:t>
            </a:r>
          </a:p>
          <a:p>
            <a:endParaRPr lang="sl-SI" dirty="0" smtClean="0">
              <a:latin typeface="Arial Rounded MT Bold" pitchFamily="34" charset="0"/>
              <a:sym typeface="Wingdings" pitchFamily="2" charset="2"/>
            </a:endParaRPr>
          </a:p>
          <a:p>
            <a:pPr>
              <a:buNone/>
            </a:pPr>
            <a:endParaRPr lang="sl-SI" sz="2000" dirty="0" smtClean="0">
              <a:latin typeface="Arial Rounded MT Bold" pitchFamily="34" charset="0"/>
              <a:sym typeface="Wingdings" pitchFamily="2" charset="2"/>
            </a:endParaRPr>
          </a:p>
          <a:p>
            <a:pPr>
              <a:buNone/>
            </a:pPr>
            <a:endParaRPr lang="sl-SI" sz="2000" dirty="0" smtClean="0">
              <a:latin typeface="Arial Rounded MT Bold" pitchFamily="34" charset="0"/>
              <a:sym typeface="Wingdings" pitchFamily="2" charset="2"/>
            </a:endParaRPr>
          </a:p>
          <a:p>
            <a:endParaRPr lang="sl-SI" sz="2000" dirty="0">
              <a:latin typeface="Arial Rounded MT Bold" pitchFamily="34" charset="0"/>
            </a:endParaRPr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Področna anestezija za CR      J Wagner Kovačec, UKC Maribor      10.5.2013</a:t>
            </a:r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47E45-753A-46A7-8515-79BB47CCC03B}" type="slidenum">
              <a:rPr lang="sl-SI" smtClean="0"/>
              <a:pPr/>
              <a:t>9</a:t>
            </a:fld>
            <a:endParaRPr lang="sl-SI"/>
          </a:p>
        </p:txBody>
      </p:sp>
      <p:sp>
        <p:nvSpPr>
          <p:cNvPr id="5" name="Naslov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latin typeface="Arial Rounded MT Bold" pitchFamily="34" charset="0"/>
              </a:rPr>
              <a:t>3. </a:t>
            </a:r>
            <a:r>
              <a:rPr lang="sl-SI" sz="3600" dirty="0" smtClean="0">
                <a:latin typeface="Arial Rounded MT Bold" pitchFamily="34" charset="0"/>
              </a:rPr>
              <a:t>EPIDURALNA</a:t>
            </a:r>
            <a:r>
              <a:rPr lang="sl-SI" dirty="0" smtClean="0">
                <a:latin typeface="Arial Rounded MT Bold" pitchFamily="34" charset="0"/>
              </a:rPr>
              <a:t> </a:t>
            </a:r>
            <a:r>
              <a:rPr lang="sl-SI" sz="3600" dirty="0" smtClean="0">
                <a:latin typeface="Arial Rounded MT Bold" pitchFamily="34" charset="0"/>
              </a:rPr>
              <a:t>ANESTEZIJA</a:t>
            </a:r>
            <a:endParaRPr lang="sl-SI" sz="3600" dirty="0"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ekanje">
  <a:themeElements>
    <a:clrScheme name="Stekanj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tekanj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tekanj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825</TotalTime>
  <Words>492</Words>
  <Application>Microsoft Office PowerPoint</Application>
  <PresentationFormat>Diaprojekcija na zaslonu (4:3)</PresentationFormat>
  <Paragraphs>146</Paragraphs>
  <Slides>13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14" baseType="lpstr">
      <vt:lpstr>Stekanje</vt:lpstr>
      <vt:lpstr>PODROČNA  ANESTEZIJA  ZA CARSKI REZ   </vt:lpstr>
      <vt:lpstr>PODROČNA ANESTEZIJA  (PA)</vt:lpstr>
      <vt:lpstr>1. UVOD</vt:lpstr>
      <vt:lpstr>1. UVOD</vt:lpstr>
      <vt:lpstr> 1.1. ZADRŽKI  ZA  PA</vt:lpstr>
      <vt:lpstr>2. SPINALNA ANESTEZIJA (SA)</vt:lpstr>
      <vt:lpstr>2. SPINALNA ANESTEZIJA (SA)</vt:lpstr>
      <vt:lpstr>2. SPINALNA ANESTEZIJA (SA)</vt:lpstr>
      <vt:lpstr>3. EPIDURALNA ANESTEZIJA</vt:lpstr>
      <vt:lpstr>4. KOMBINIRANA SPINALNO-EPIDURALNA ANESTEZIJA  (CSE)</vt:lpstr>
      <vt:lpstr>   CSE</vt:lpstr>
      <vt:lpstr>  ZAKLJUČEK</vt:lpstr>
      <vt:lpstr> HVALA ZA POZORNOST! jozica.wagner-kovacec@guest.arnes.si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 1</dc:title>
  <dc:creator>kov</dc:creator>
  <cp:lastModifiedBy>kov</cp:lastModifiedBy>
  <cp:revision>160</cp:revision>
  <dcterms:created xsi:type="dcterms:W3CDTF">2013-05-09T05:21:39Z</dcterms:created>
  <dcterms:modified xsi:type="dcterms:W3CDTF">2013-05-11T20:50:57Z</dcterms:modified>
</cp:coreProperties>
</file>